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38" r:id="rId1"/>
  </p:sldMasterIdLst>
  <p:notesMasterIdLst>
    <p:notesMasterId r:id="rId43"/>
  </p:notesMasterIdLst>
  <p:sldIdLst>
    <p:sldId id="256" r:id="rId2"/>
    <p:sldId id="257" r:id="rId3"/>
    <p:sldId id="332" r:id="rId4"/>
    <p:sldId id="310" r:id="rId5"/>
    <p:sldId id="259" r:id="rId6"/>
    <p:sldId id="280" r:id="rId7"/>
    <p:sldId id="311" r:id="rId8"/>
    <p:sldId id="312" r:id="rId9"/>
    <p:sldId id="313" r:id="rId10"/>
    <p:sldId id="281" r:id="rId11"/>
    <p:sldId id="315" r:id="rId12"/>
    <p:sldId id="282" r:id="rId13"/>
    <p:sldId id="316" r:id="rId14"/>
    <p:sldId id="314" r:id="rId15"/>
    <p:sldId id="317" r:id="rId16"/>
    <p:sldId id="284" r:id="rId17"/>
    <p:sldId id="285" r:id="rId18"/>
    <p:sldId id="325" r:id="rId19"/>
    <p:sldId id="286" r:id="rId20"/>
    <p:sldId id="323" r:id="rId21"/>
    <p:sldId id="324" r:id="rId22"/>
    <p:sldId id="326" r:id="rId23"/>
    <p:sldId id="318" r:id="rId24"/>
    <p:sldId id="297" r:id="rId25"/>
    <p:sldId id="330" r:id="rId26"/>
    <p:sldId id="288" r:id="rId27"/>
    <p:sldId id="333" r:id="rId28"/>
    <p:sldId id="319" r:id="rId29"/>
    <p:sldId id="289" r:id="rId30"/>
    <p:sldId id="320" r:id="rId31"/>
    <p:sldId id="331" r:id="rId32"/>
    <p:sldId id="293" r:id="rId33"/>
    <p:sldId id="299" r:id="rId34"/>
    <p:sldId id="301" r:id="rId35"/>
    <p:sldId id="302" r:id="rId36"/>
    <p:sldId id="303" r:id="rId37"/>
    <p:sldId id="321" r:id="rId38"/>
    <p:sldId id="322" r:id="rId39"/>
    <p:sldId id="298" r:id="rId40"/>
    <p:sldId id="327" r:id="rId41"/>
    <p:sldId id="305" r:id="rId4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anas Maria" initials="TM" lastIdx="1" clrIdx="0">
    <p:extLst>
      <p:ext uri="{19B8F6BF-5375-455C-9EA6-DF929625EA0E}">
        <p15:presenceInfo xmlns:p15="http://schemas.microsoft.com/office/powerpoint/2012/main" userId="S::mt306@student.ugal.ro::860c8a81-80ee-4cc3-ac42-5be7c53f653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20" autoAdjust="0"/>
  </p:normalViewPr>
  <p:slideViewPr>
    <p:cSldViewPr snapToGrid="0">
      <p:cViewPr varScale="1">
        <p:scale>
          <a:sx n="108" d="100"/>
          <a:sy n="108" d="100"/>
        </p:scale>
        <p:origin x="65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BB3E0D5-F59E-48B1-AC34-9B4EDD4DC47C}"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299BFB95-1B83-4DA1-8616-8EB7728B9FA2}">
      <dgm:prSet phldrT="[Text]" custT="1"/>
      <dgm:spPr>
        <a:solidFill>
          <a:schemeClr val="accent3">
            <a:lumMod val="60000"/>
            <a:lumOff val="40000"/>
          </a:schemeClr>
        </a:solidFill>
      </dgm:spPr>
      <dgm:t>
        <a:bodyPr/>
        <a:lstStyle/>
        <a:p>
          <a:r>
            <a:rPr lang="en-US" sz="2800" dirty="0">
              <a:solidFill>
                <a:schemeClr val="tx1"/>
              </a:solidFill>
              <a:latin typeface="Times New Roman" panose="02020603050405020304" pitchFamily="18" charset="0"/>
              <a:cs typeface="Times New Roman" panose="02020603050405020304" pitchFamily="18" charset="0"/>
            </a:rPr>
            <a:t>Cultural Studies</a:t>
          </a:r>
          <a:endParaRPr lang="ro-RO" sz="2800" dirty="0">
            <a:solidFill>
              <a:schemeClr val="tx1"/>
            </a:solidFill>
            <a:latin typeface="Times New Roman" panose="02020603050405020304" pitchFamily="18" charset="0"/>
            <a:cs typeface="Times New Roman" panose="02020603050405020304" pitchFamily="18" charset="0"/>
          </a:endParaRPr>
        </a:p>
      </dgm:t>
    </dgm:pt>
    <dgm:pt modelId="{8F02E456-B29E-4A4B-A836-BB95655EF42D}" type="parTrans" cxnId="{EEA42957-911E-4FDA-B97D-9B17D9908E61}">
      <dgm:prSet/>
      <dgm:spPr/>
      <dgm:t>
        <a:bodyPr/>
        <a:lstStyle/>
        <a:p>
          <a:endParaRPr lang="en-US"/>
        </a:p>
      </dgm:t>
    </dgm:pt>
    <dgm:pt modelId="{54F204CC-583A-4C6C-966A-A8A939512BA7}" type="sibTrans" cxnId="{EEA42957-911E-4FDA-B97D-9B17D9908E61}">
      <dgm:prSet/>
      <dgm:spPr/>
      <dgm:t>
        <a:bodyPr/>
        <a:lstStyle/>
        <a:p>
          <a:endParaRPr lang="en-US"/>
        </a:p>
      </dgm:t>
    </dgm:pt>
    <dgm:pt modelId="{17C04728-BFC9-4B67-A278-4EDFF1C82F7F}">
      <dgm:prSet phldrT="[Text]" custT="1"/>
      <dgm:spPr>
        <a:solidFill>
          <a:schemeClr val="accent3">
            <a:lumMod val="60000"/>
            <a:lumOff val="40000"/>
          </a:schemeClr>
        </a:solidFill>
      </dgm:spPr>
      <dgm:t>
        <a:bodyPr/>
        <a:lstStyle/>
        <a:p>
          <a:r>
            <a:rPr lang="en-US" sz="2800" noProof="0" dirty="0">
              <a:solidFill>
                <a:schemeClr val="tx1"/>
              </a:solidFill>
              <a:latin typeface="Times New Roman" panose="02020603050405020304" pitchFamily="18" charset="0"/>
              <a:cs typeface="Times New Roman" panose="02020603050405020304" pitchFamily="18" charset="0"/>
            </a:rPr>
            <a:t>Translation Studies</a:t>
          </a:r>
        </a:p>
      </dgm:t>
    </dgm:pt>
    <dgm:pt modelId="{3EF8F268-D0FE-4C72-81FB-9501D91313E8}" type="parTrans" cxnId="{899B1004-07F3-4AB0-92FF-F446C6CD86F1}">
      <dgm:prSet/>
      <dgm:spPr/>
      <dgm:t>
        <a:bodyPr/>
        <a:lstStyle/>
        <a:p>
          <a:endParaRPr lang="en-US"/>
        </a:p>
      </dgm:t>
    </dgm:pt>
    <dgm:pt modelId="{AE8E7474-742B-46EB-B760-E7FDE0A49AA6}" type="sibTrans" cxnId="{899B1004-07F3-4AB0-92FF-F446C6CD86F1}">
      <dgm:prSet/>
      <dgm:spPr/>
      <dgm:t>
        <a:bodyPr/>
        <a:lstStyle/>
        <a:p>
          <a:endParaRPr lang="en-US"/>
        </a:p>
      </dgm:t>
    </dgm:pt>
    <dgm:pt modelId="{DEA44E3E-A104-4C7E-BFE2-8E4F25BF9990}" type="pres">
      <dgm:prSet presAssocID="{9BB3E0D5-F59E-48B1-AC34-9B4EDD4DC47C}" presName="diagram" presStyleCnt="0">
        <dgm:presLayoutVars>
          <dgm:dir/>
          <dgm:resizeHandles val="exact"/>
        </dgm:presLayoutVars>
      </dgm:prSet>
      <dgm:spPr/>
    </dgm:pt>
    <dgm:pt modelId="{041A304A-0A77-4E35-B184-20BDF8319D5C}" type="pres">
      <dgm:prSet presAssocID="{299BFB95-1B83-4DA1-8616-8EB7728B9FA2}" presName="node" presStyleLbl="node1" presStyleIdx="0" presStyleCnt="2">
        <dgm:presLayoutVars>
          <dgm:bulletEnabled val="1"/>
        </dgm:presLayoutVars>
      </dgm:prSet>
      <dgm:spPr/>
    </dgm:pt>
    <dgm:pt modelId="{2AEFF465-72C2-403B-B191-D8A4CA3A7C35}" type="pres">
      <dgm:prSet presAssocID="{54F204CC-583A-4C6C-966A-A8A939512BA7}" presName="sibTrans" presStyleCnt="0"/>
      <dgm:spPr/>
    </dgm:pt>
    <dgm:pt modelId="{6908DDBB-B72A-401C-A105-2D7C2ECF9734}" type="pres">
      <dgm:prSet presAssocID="{17C04728-BFC9-4B67-A278-4EDFF1C82F7F}" presName="node" presStyleLbl="node1" presStyleIdx="1" presStyleCnt="2">
        <dgm:presLayoutVars>
          <dgm:bulletEnabled val="1"/>
        </dgm:presLayoutVars>
      </dgm:prSet>
      <dgm:spPr/>
    </dgm:pt>
  </dgm:ptLst>
  <dgm:cxnLst>
    <dgm:cxn modelId="{899B1004-07F3-4AB0-92FF-F446C6CD86F1}" srcId="{9BB3E0D5-F59E-48B1-AC34-9B4EDD4DC47C}" destId="{17C04728-BFC9-4B67-A278-4EDFF1C82F7F}" srcOrd="1" destOrd="0" parTransId="{3EF8F268-D0FE-4C72-81FB-9501D91313E8}" sibTransId="{AE8E7474-742B-46EB-B760-E7FDE0A49AA6}"/>
    <dgm:cxn modelId="{EEA42957-911E-4FDA-B97D-9B17D9908E61}" srcId="{9BB3E0D5-F59E-48B1-AC34-9B4EDD4DC47C}" destId="{299BFB95-1B83-4DA1-8616-8EB7728B9FA2}" srcOrd="0" destOrd="0" parTransId="{8F02E456-B29E-4A4B-A836-BB95655EF42D}" sibTransId="{54F204CC-583A-4C6C-966A-A8A939512BA7}"/>
    <dgm:cxn modelId="{65148259-C4B1-4C13-8FAB-D3DA0FC9FA17}" type="presOf" srcId="{17C04728-BFC9-4B67-A278-4EDFF1C82F7F}" destId="{6908DDBB-B72A-401C-A105-2D7C2ECF9734}" srcOrd="0" destOrd="0" presId="urn:microsoft.com/office/officeart/2005/8/layout/default"/>
    <dgm:cxn modelId="{AD9EDF59-E02D-41C6-B920-82F80D2D80D6}" type="presOf" srcId="{9BB3E0D5-F59E-48B1-AC34-9B4EDD4DC47C}" destId="{DEA44E3E-A104-4C7E-BFE2-8E4F25BF9990}" srcOrd="0" destOrd="0" presId="urn:microsoft.com/office/officeart/2005/8/layout/default"/>
    <dgm:cxn modelId="{CA5A3C98-193A-47C2-942A-11BE160E0523}" type="presOf" srcId="{299BFB95-1B83-4DA1-8616-8EB7728B9FA2}" destId="{041A304A-0A77-4E35-B184-20BDF8319D5C}" srcOrd="0" destOrd="0" presId="urn:microsoft.com/office/officeart/2005/8/layout/default"/>
    <dgm:cxn modelId="{2A952994-980F-4E4A-AAA7-E25C532E72CB}" type="presParOf" srcId="{DEA44E3E-A104-4C7E-BFE2-8E4F25BF9990}" destId="{041A304A-0A77-4E35-B184-20BDF8319D5C}" srcOrd="0" destOrd="0" presId="urn:microsoft.com/office/officeart/2005/8/layout/default"/>
    <dgm:cxn modelId="{3B1875F5-E499-40A9-AC26-DDFE54C4CF40}" type="presParOf" srcId="{DEA44E3E-A104-4C7E-BFE2-8E4F25BF9990}" destId="{2AEFF465-72C2-403B-B191-D8A4CA3A7C35}" srcOrd="1" destOrd="0" presId="urn:microsoft.com/office/officeart/2005/8/layout/default"/>
    <dgm:cxn modelId="{8B1C91ED-9781-434E-9B40-691BF10E89FF}" type="presParOf" srcId="{DEA44E3E-A104-4C7E-BFE2-8E4F25BF9990}" destId="{6908DDBB-B72A-401C-A105-2D7C2ECF9734}" srcOrd="2"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1A304A-0A77-4E35-B184-20BDF8319D5C}">
      <dsp:nvSpPr>
        <dsp:cNvPr id="0" name=""/>
        <dsp:cNvSpPr/>
      </dsp:nvSpPr>
      <dsp:spPr>
        <a:xfrm>
          <a:off x="784" y="371547"/>
          <a:ext cx="3059348" cy="1835608"/>
        </a:xfrm>
        <a:prstGeom prst="rect">
          <a:avLst/>
        </a:prstGeom>
        <a:solidFill>
          <a:schemeClr val="accent3">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dirty="0">
              <a:solidFill>
                <a:schemeClr val="tx1"/>
              </a:solidFill>
              <a:latin typeface="Times New Roman" panose="02020603050405020304" pitchFamily="18" charset="0"/>
              <a:cs typeface="Times New Roman" panose="02020603050405020304" pitchFamily="18" charset="0"/>
            </a:rPr>
            <a:t>Cultural Studies</a:t>
          </a:r>
          <a:endParaRPr lang="ro-RO" sz="2800" kern="1200" dirty="0">
            <a:solidFill>
              <a:schemeClr val="tx1"/>
            </a:solidFill>
            <a:latin typeface="Times New Roman" panose="02020603050405020304" pitchFamily="18" charset="0"/>
            <a:cs typeface="Times New Roman" panose="02020603050405020304" pitchFamily="18" charset="0"/>
          </a:endParaRPr>
        </a:p>
      </dsp:txBody>
      <dsp:txXfrm>
        <a:off x="784" y="371547"/>
        <a:ext cx="3059348" cy="1835608"/>
      </dsp:txXfrm>
    </dsp:sp>
    <dsp:sp modelId="{6908DDBB-B72A-401C-A105-2D7C2ECF9734}">
      <dsp:nvSpPr>
        <dsp:cNvPr id="0" name=""/>
        <dsp:cNvSpPr/>
      </dsp:nvSpPr>
      <dsp:spPr>
        <a:xfrm>
          <a:off x="3366067" y="371547"/>
          <a:ext cx="3059348" cy="1835608"/>
        </a:xfrm>
        <a:prstGeom prst="rect">
          <a:avLst/>
        </a:prstGeom>
        <a:solidFill>
          <a:schemeClr val="accent3">
            <a:lumMod val="60000"/>
            <a:lum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kern="1200" noProof="0" dirty="0">
              <a:solidFill>
                <a:schemeClr val="tx1"/>
              </a:solidFill>
              <a:latin typeface="Times New Roman" panose="02020603050405020304" pitchFamily="18" charset="0"/>
              <a:cs typeface="Times New Roman" panose="02020603050405020304" pitchFamily="18" charset="0"/>
            </a:rPr>
            <a:t>Translation Studies</a:t>
          </a:r>
        </a:p>
      </dsp:txBody>
      <dsp:txXfrm>
        <a:off x="3366067" y="371547"/>
        <a:ext cx="3059348" cy="1835608"/>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D668D50-98AF-4798-BC85-BDC56C08C393}" type="datetimeFigureOut">
              <a:rPr lang="en-US" smtClean="0"/>
              <a:t>9/21/2023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33E8222-4654-4266-899F-9C48C6AE4B4D}" type="slidenum">
              <a:rPr lang="en-US" smtClean="0"/>
              <a:t>‹#›</a:t>
            </a:fld>
            <a:endParaRPr lang="en-US"/>
          </a:p>
        </p:txBody>
      </p:sp>
    </p:spTree>
    <p:extLst>
      <p:ext uri="{BB962C8B-B14F-4D97-AF65-F5344CB8AC3E}">
        <p14:creationId xmlns:p14="http://schemas.microsoft.com/office/powerpoint/2010/main" val="32435376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3E8222-4654-4266-899F-9C48C6AE4B4D}" type="slidenum">
              <a:rPr lang="en-US" smtClean="0"/>
              <a:t>1</a:t>
            </a:fld>
            <a:endParaRPr lang="en-US"/>
          </a:p>
        </p:txBody>
      </p:sp>
    </p:spTree>
    <p:extLst>
      <p:ext uri="{BB962C8B-B14F-4D97-AF65-F5344CB8AC3E}">
        <p14:creationId xmlns:p14="http://schemas.microsoft.com/office/powerpoint/2010/main" val="4159878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3E8222-4654-4266-899F-9C48C6AE4B4D}" type="slidenum">
              <a:rPr lang="en-US" smtClean="0"/>
              <a:t>5</a:t>
            </a:fld>
            <a:endParaRPr lang="en-US"/>
          </a:p>
        </p:txBody>
      </p:sp>
    </p:spTree>
    <p:extLst>
      <p:ext uri="{BB962C8B-B14F-4D97-AF65-F5344CB8AC3E}">
        <p14:creationId xmlns:p14="http://schemas.microsoft.com/office/powerpoint/2010/main" val="1665205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3E8222-4654-4266-899F-9C48C6AE4B4D}" type="slidenum">
              <a:rPr lang="en-US" smtClean="0"/>
              <a:t>22</a:t>
            </a:fld>
            <a:endParaRPr lang="en-US"/>
          </a:p>
        </p:txBody>
      </p:sp>
    </p:spTree>
    <p:extLst>
      <p:ext uri="{BB962C8B-B14F-4D97-AF65-F5344CB8AC3E}">
        <p14:creationId xmlns:p14="http://schemas.microsoft.com/office/powerpoint/2010/main" val="228778385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3E8222-4654-4266-899F-9C48C6AE4B4D}" type="slidenum">
              <a:rPr lang="en-US" smtClean="0"/>
              <a:t>26</a:t>
            </a:fld>
            <a:endParaRPr lang="en-US"/>
          </a:p>
        </p:txBody>
      </p:sp>
    </p:spTree>
    <p:extLst>
      <p:ext uri="{BB962C8B-B14F-4D97-AF65-F5344CB8AC3E}">
        <p14:creationId xmlns:p14="http://schemas.microsoft.com/office/powerpoint/2010/main" val="29805244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3E8222-4654-4266-899F-9C48C6AE4B4D}" type="slidenum">
              <a:rPr lang="en-US" smtClean="0"/>
              <a:t>34</a:t>
            </a:fld>
            <a:endParaRPr lang="en-US"/>
          </a:p>
        </p:txBody>
      </p:sp>
    </p:spTree>
    <p:extLst>
      <p:ext uri="{BB962C8B-B14F-4D97-AF65-F5344CB8AC3E}">
        <p14:creationId xmlns:p14="http://schemas.microsoft.com/office/powerpoint/2010/main" val="3224881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33E8222-4654-4266-899F-9C48C6AE4B4D}" type="slidenum">
              <a:rPr lang="en-US" smtClean="0"/>
              <a:t>38</a:t>
            </a:fld>
            <a:endParaRPr lang="en-US"/>
          </a:p>
        </p:txBody>
      </p:sp>
    </p:spTree>
    <p:extLst>
      <p:ext uri="{BB962C8B-B14F-4D97-AF65-F5344CB8AC3E}">
        <p14:creationId xmlns:p14="http://schemas.microsoft.com/office/powerpoint/2010/main" val="27885006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5F6E6A9-6E16-496A-AF30-9B4458E93638}"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1FC297FC-D2BE-4CAF-9DF6-F7768AF4D59F}" type="slidenum">
              <a:rPr lang="en-US" smtClean="0"/>
              <a:t>‹#›</a:t>
            </a:fld>
            <a:endParaRPr lang="en-US"/>
          </a:p>
        </p:txBody>
      </p:sp>
    </p:spTree>
    <p:extLst>
      <p:ext uri="{BB962C8B-B14F-4D97-AF65-F5344CB8AC3E}">
        <p14:creationId xmlns:p14="http://schemas.microsoft.com/office/powerpoint/2010/main" val="14850247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5F6E6A9-6E16-496A-AF30-9B4458E93638}"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FC297FC-D2BE-4CAF-9DF6-F7768AF4D59F}" type="slidenum">
              <a:rPr lang="en-US" smtClean="0"/>
              <a:t>‹#›</a:t>
            </a:fld>
            <a:endParaRPr lang="en-US"/>
          </a:p>
        </p:txBody>
      </p:sp>
    </p:spTree>
    <p:extLst>
      <p:ext uri="{BB962C8B-B14F-4D97-AF65-F5344CB8AC3E}">
        <p14:creationId xmlns:p14="http://schemas.microsoft.com/office/powerpoint/2010/main" val="9564369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5F6E6A9-6E16-496A-AF30-9B4458E93638}"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FC297FC-D2BE-4CAF-9DF6-F7768AF4D59F}" type="slidenum">
              <a:rPr lang="en-US" smtClean="0"/>
              <a:t>‹#›</a:t>
            </a:fld>
            <a:endParaRPr 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62007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A5F6E6A9-6E16-496A-AF30-9B4458E93638}" type="datetimeFigureOut">
              <a:rPr lang="en-US" smtClean="0"/>
              <a:t>9/21/2023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FC297FC-D2BE-4CAF-9DF6-F7768AF4D59F}" type="slidenum">
              <a:rPr lang="en-US" smtClean="0"/>
              <a:t>‹#›</a:t>
            </a:fld>
            <a:endParaRPr lang="en-US"/>
          </a:p>
        </p:txBody>
      </p:sp>
    </p:spTree>
    <p:extLst>
      <p:ext uri="{BB962C8B-B14F-4D97-AF65-F5344CB8AC3E}">
        <p14:creationId xmlns:p14="http://schemas.microsoft.com/office/powerpoint/2010/main" val="21280688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A5F6E6A9-6E16-496A-AF30-9B4458E93638}" type="datetimeFigureOut">
              <a:rPr lang="en-US" smtClean="0"/>
              <a:t>9/21/2023</a:t>
            </a:fld>
            <a:endParaRPr lang="en-US"/>
          </a:p>
        </p:txBody>
      </p:sp>
      <p:sp>
        <p:nvSpPr>
          <p:cNvPr id="6" name="Footer Placeholder 5"/>
          <p:cNvSpPr>
            <a:spLocks noGrp="1"/>
          </p:cNvSpPr>
          <p:nvPr>
            <p:ph type="ftr" sz="quarter" idx="11"/>
          </p:nvPr>
        </p:nvSpPr>
        <p:spPr/>
        <p:txBody>
          <a:bodyPr/>
          <a:lstStyle/>
          <a:p>
            <a:endParaRPr 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FC297FC-D2BE-4CAF-9DF6-F7768AF4D59F}" type="slidenum">
              <a:rPr lang="en-US" smtClean="0"/>
              <a:t>‹#›</a:t>
            </a:fld>
            <a:endParaRPr 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9923001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A5F6E6A9-6E16-496A-AF30-9B4458E93638}" type="datetimeFigureOut">
              <a:rPr lang="en-US" smtClean="0"/>
              <a:t>9/21/2023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FC297FC-D2BE-4CAF-9DF6-F7768AF4D59F}" type="slidenum">
              <a:rPr lang="en-US" smtClean="0"/>
              <a:t>‹#›</a:t>
            </a:fld>
            <a:endParaRPr lang="en-US"/>
          </a:p>
        </p:txBody>
      </p:sp>
    </p:spTree>
    <p:extLst>
      <p:ext uri="{BB962C8B-B14F-4D97-AF65-F5344CB8AC3E}">
        <p14:creationId xmlns:p14="http://schemas.microsoft.com/office/powerpoint/2010/main" val="312404649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F6E6A9-6E16-496A-AF30-9B4458E93638}"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FC297FC-D2BE-4CAF-9DF6-F7768AF4D59F}" type="slidenum">
              <a:rPr lang="en-US" smtClean="0"/>
              <a:t>‹#›</a:t>
            </a:fld>
            <a:endParaRPr lang="en-US"/>
          </a:p>
        </p:txBody>
      </p:sp>
    </p:spTree>
    <p:extLst>
      <p:ext uri="{BB962C8B-B14F-4D97-AF65-F5344CB8AC3E}">
        <p14:creationId xmlns:p14="http://schemas.microsoft.com/office/powerpoint/2010/main" val="8411257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F6E6A9-6E16-496A-AF30-9B4458E93638}"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FC297FC-D2BE-4CAF-9DF6-F7768AF4D59F}" type="slidenum">
              <a:rPr lang="en-US" smtClean="0"/>
              <a:t>‹#›</a:t>
            </a:fld>
            <a:endParaRPr lang="en-US"/>
          </a:p>
        </p:txBody>
      </p:sp>
    </p:spTree>
    <p:extLst>
      <p:ext uri="{BB962C8B-B14F-4D97-AF65-F5344CB8AC3E}">
        <p14:creationId xmlns:p14="http://schemas.microsoft.com/office/powerpoint/2010/main" val="1143706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F6E6A9-6E16-496A-AF30-9B4458E93638}"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1FC297FC-D2BE-4CAF-9DF6-F7768AF4D59F}" type="slidenum">
              <a:rPr lang="en-US" smtClean="0"/>
              <a:t>‹#›</a:t>
            </a:fld>
            <a:endParaRPr lang="en-US"/>
          </a:p>
        </p:txBody>
      </p:sp>
    </p:spTree>
    <p:extLst>
      <p:ext uri="{BB962C8B-B14F-4D97-AF65-F5344CB8AC3E}">
        <p14:creationId xmlns:p14="http://schemas.microsoft.com/office/powerpoint/2010/main" val="4289098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5F6E6A9-6E16-496A-AF30-9B4458E93638}" type="datetimeFigureOut">
              <a:rPr lang="en-US" smtClean="0"/>
              <a:t>9/21/2023</a:t>
            </a:fld>
            <a:endParaRPr lang="en-US"/>
          </a:p>
        </p:txBody>
      </p:sp>
      <p:sp>
        <p:nvSpPr>
          <p:cNvPr id="5" name="Footer Placeholder 4"/>
          <p:cNvSpPr>
            <a:spLocks noGrp="1"/>
          </p:cNvSpPr>
          <p:nvPr>
            <p:ph type="ftr" sz="quarter" idx="11"/>
          </p:nvPr>
        </p:nvSpPr>
        <p:spPr/>
        <p:txBody>
          <a:bodyPr/>
          <a:lstStyle/>
          <a:p>
            <a:endParaRPr 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1FC297FC-D2BE-4CAF-9DF6-F7768AF4D59F}" type="slidenum">
              <a:rPr lang="en-US" smtClean="0"/>
              <a:t>‹#›</a:t>
            </a:fld>
            <a:endParaRPr lang="en-US"/>
          </a:p>
        </p:txBody>
      </p:sp>
    </p:spTree>
    <p:extLst>
      <p:ext uri="{BB962C8B-B14F-4D97-AF65-F5344CB8AC3E}">
        <p14:creationId xmlns:p14="http://schemas.microsoft.com/office/powerpoint/2010/main" val="14391332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5F6E6A9-6E16-496A-AF30-9B4458E93638}" type="datetimeFigureOut">
              <a:rPr lang="en-US" smtClean="0"/>
              <a:t>9/21/2023</a:t>
            </a:fld>
            <a:endParaRPr lang="en-US"/>
          </a:p>
        </p:txBody>
      </p:sp>
      <p:sp>
        <p:nvSpPr>
          <p:cNvPr id="6" name="Footer Placeholder 5"/>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FC297FC-D2BE-4CAF-9DF6-F7768AF4D59F}" type="slidenum">
              <a:rPr lang="en-US" smtClean="0"/>
              <a:t>‹#›</a:t>
            </a:fld>
            <a:endParaRPr lang="en-US"/>
          </a:p>
        </p:txBody>
      </p:sp>
    </p:spTree>
    <p:extLst>
      <p:ext uri="{BB962C8B-B14F-4D97-AF65-F5344CB8AC3E}">
        <p14:creationId xmlns:p14="http://schemas.microsoft.com/office/powerpoint/2010/main" val="28450153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5F6E6A9-6E16-496A-AF30-9B4458E93638}" type="datetimeFigureOut">
              <a:rPr lang="en-US" smtClean="0"/>
              <a:t>9/21/2023</a:t>
            </a:fld>
            <a:endParaRPr lang="en-US"/>
          </a:p>
        </p:txBody>
      </p:sp>
      <p:sp>
        <p:nvSpPr>
          <p:cNvPr id="8" name="Footer Placeholder 7"/>
          <p:cNvSpPr>
            <a:spLocks noGrp="1"/>
          </p:cNvSpPr>
          <p:nvPr>
            <p:ph type="ftr" sz="quarter" idx="11"/>
          </p:nvPr>
        </p:nvSpPr>
        <p:spPr/>
        <p:txBody>
          <a:bodyPr/>
          <a:lstStyle/>
          <a:p>
            <a:endParaRPr 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1FC297FC-D2BE-4CAF-9DF6-F7768AF4D59F}" type="slidenum">
              <a:rPr lang="en-US" smtClean="0"/>
              <a:t>‹#›</a:t>
            </a:fld>
            <a:endParaRPr lang="en-US"/>
          </a:p>
        </p:txBody>
      </p:sp>
    </p:spTree>
    <p:extLst>
      <p:ext uri="{BB962C8B-B14F-4D97-AF65-F5344CB8AC3E}">
        <p14:creationId xmlns:p14="http://schemas.microsoft.com/office/powerpoint/2010/main" val="19526858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5F6E6A9-6E16-496A-AF30-9B4458E93638}" type="datetimeFigureOut">
              <a:rPr lang="en-US" smtClean="0"/>
              <a:t>9/21/2023</a:t>
            </a:fld>
            <a:endParaRPr lang="en-US"/>
          </a:p>
        </p:txBody>
      </p:sp>
      <p:sp>
        <p:nvSpPr>
          <p:cNvPr id="4" name="Footer Placeholder 3"/>
          <p:cNvSpPr>
            <a:spLocks noGrp="1"/>
          </p:cNvSpPr>
          <p:nvPr>
            <p:ph type="ftr" sz="quarter" idx="11"/>
          </p:nvPr>
        </p:nvSpPr>
        <p:spPr/>
        <p:txBody>
          <a:bodyPr/>
          <a:lstStyle/>
          <a:p>
            <a:endParaRPr 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1FC297FC-D2BE-4CAF-9DF6-F7768AF4D59F}" type="slidenum">
              <a:rPr lang="en-US" smtClean="0"/>
              <a:t>‹#›</a:t>
            </a:fld>
            <a:endParaRPr lang="en-US"/>
          </a:p>
        </p:txBody>
      </p:sp>
    </p:spTree>
    <p:extLst>
      <p:ext uri="{BB962C8B-B14F-4D97-AF65-F5344CB8AC3E}">
        <p14:creationId xmlns:p14="http://schemas.microsoft.com/office/powerpoint/2010/main" val="3154048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F6E6A9-6E16-496A-AF30-9B4458E93638}" type="datetimeFigureOut">
              <a:rPr lang="en-US" smtClean="0"/>
              <a:t>9/21/2023</a:t>
            </a:fld>
            <a:endParaRPr lang="en-US"/>
          </a:p>
        </p:txBody>
      </p:sp>
      <p:sp>
        <p:nvSpPr>
          <p:cNvPr id="3" name="Footer Placeholder 2"/>
          <p:cNvSpPr>
            <a:spLocks noGrp="1"/>
          </p:cNvSpPr>
          <p:nvPr>
            <p:ph type="ftr" sz="quarter" idx="11"/>
          </p:nvPr>
        </p:nvSpPr>
        <p:spPr/>
        <p:txBody>
          <a:bodyPr/>
          <a:lstStyle/>
          <a:p>
            <a:endParaRPr 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1FC297FC-D2BE-4CAF-9DF6-F7768AF4D59F}" type="slidenum">
              <a:rPr lang="en-US" smtClean="0"/>
              <a:t>‹#›</a:t>
            </a:fld>
            <a:endParaRPr lang="en-US"/>
          </a:p>
        </p:txBody>
      </p:sp>
    </p:spTree>
    <p:extLst>
      <p:ext uri="{BB962C8B-B14F-4D97-AF65-F5344CB8AC3E}">
        <p14:creationId xmlns:p14="http://schemas.microsoft.com/office/powerpoint/2010/main" val="9207085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5F6E6A9-6E16-496A-AF30-9B4458E93638}" type="datetimeFigureOut">
              <a:rPr lang="en-US" smtClean="0"/>
              <a:t>9/21/2023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1FC297FC-D2BE-4CAF-9DF6-F7768AF4D59F}" type="slidenum">
              <a:rPr lang="en-US" smtClean="0"/>
              <a:t>‹#›</a:t>
            </a:fld>
            <a:endParaRPr lang="en-US"/>
          </a:p>
        </p:txBody>
      </p:sp>
    </p:spTree>
    <p:extLst>
      <p:ext uri="{BB962C8B-B14F-4D97-AF65-F5344CB8AC3E}">
        <p14:creationId xmlns:p14="http://schemas.microsoft.com/office/powerpoint/2010/main" val="40273727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5F6E6A9-6E16-496A-AF30-9B4458E93638}" type="datetimeFigureOut">
              <a:rPr lang="en-US" smtClean="0"/>
              <a:t>9/21/2023</a:t>
            </a:fld>
            <a:endParaRPr lang="en-US"/>
          </a:p>
        </p:txBody>
      </p:sp>
      <p:sp>
        <p:nvSpPr>
          <p:cNvPr id="6" name="Footer Placeholder 5"/>
          <p:cNvSpPr>
            <a:spLocks noGrp="1"/>
          </p:cNvSpPr>
          <p:nvPr>
            <p:ph type="ftr" sz="quarter" idx="11"/>
          </p:nvPr>
        </p:nvSpPr>
        <p:spPr/>
        <p:txBody>
          <a:bodyPr/>
          <a:lstStyle/>
          <a:p>
            <a:endParaRPr 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1FC297FC-D2BE-4CAF-9DF6-F7768AF4D59F}" type="slidenum">
              <a:rPr lang="en-US" smtClean="0"/>
              <a:t>‹#›</a:t>
            </a:fld>
            <a:endParaRPr lang="en-US"/>
          </a:p>
        </p:txBody>
      </p:sp>
    </p:spTree>
    <p:extLst>
      <p:ext uri="{BB962C8B-B14F-4D97-AF65-F5344CB8AC3E}">
        <p14:creationId xmlns:p14="http://schemas.microsoft.com/office/powerpoint/2010/main" val="3280426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5F6E6A9-6E16-496A-AF30-9B4458E93638}" type="datetimeFigureOut">
              <a:rPr lang="en-US" smtClean="0"/>
              <a:t>9/21/2023</a:t>
            </a:fld>
            <a:endParaRPr 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1FC297FC-D2BE-4CAF-9DF6-F7768AF4D59F}" type="slidenum">
              <a:rPr lang="en-US" smtClean="0"/>
              <a:t>‹#›</a:t>
            </a:fld>
            <a:endParaRPr lang="en-US"/>
          </a:p>
        </p:txBody>
      </p:sp>
    </p:spTree>
    <p:extLst>
      <p:ext uri="{BB962C8B-B14F-4D97-AF65-F5344CB8AC3E}">
        <p14:creationId xmlns:p14="http://schemas.microsoft.com/office/powerpoint/2010/main" val="2799005846"/>
      </p:ext>
    </p:extLst>
  </p:cSld>
  <p:clrMap bg1="lt1" tx1="dk1" bg2="lt2" tx2="dk2" accent1="accent1" accent2="accent2" accent3="accent3" accent4="accent4" accent5="accent5" accent6="accent6" hlink="hlink" folHlink="folHlink"/>
  <p:sldLayoutIdLst>
    <p:sldLayoutId id="2147483839" r:id="rId1"/>
    <p:sldLayoutId id="2147483840" r:id="rId2"/>
    <p:sldLayoutId id="2147483841" r:id="rId3"/>
    <p:sldLayoutId id="2147483842" r:id="rId4"/>
    <p:sldLayoutId id="2147483843" r:id="rId5"/>
    <p:sldLayoutId id="2147483844" r:id="rId6"/>
    <p:sldLayoutId id="2147483845" r:id="rId7"/>
    <p:sldLayoutId id="2147483846" r:id="rId8"/>
    <p:sldLayoutId id="2147483847" r:id="rId9"/>
    <p:sldLayoutId id="2147483848" r:id="rId10"/>
    <p:sldLayoutId id="2147483849" r:id="rId11"/>
    <p:sldLayoutId id="2147483850" r:id="rId12"/>
    <p:sldLayoutId id="2147483851" r:id="rId13"/>
    <p:sldLayoutId id="2147483852" r:id="rId14"/>
    <p:sldLayoutId id="2147483853" r:id="rId15"/>
    <p:sldLayoutId id="2147483854"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1813570" y="3573709"/>
            <a:ext cx="9579428" cy="1535185"/>
          </a:xfrm>
        </p:spPr>
        <p:txBody>
          <a:bodyPr>
            <a:normAutofit fontScale="90000"/>
          </a:bodyPr>
          <a:lstStyle/>
          <a:p>
            <a:pPr algn="ctr"/>
            <a:br>
              <a:rPr lang="ro-RO" sz="3100" b="1" dirty="0">
                <a:latin typeface="Times New Roman" panose="02020603050405020304" pitchFamily="18" charset="0"/>
                <a:ea typeface="Tahoma" panose="020B0604030504040204" pitchFamily="34" charset="0"/>
                <a:cs typeface="Times New Roman" panose="02020603050405020304" pitchFamily="18" charset="0"/>
              </a:rPr>
            </a:br>
            <a:br>
              <a:rPr lang="ro-RO" sz="3100" b="1" dirty="0">
                <a:latin typeface="Times New Roman" panose="02020603050405020304" pitchFamily="18" charset="0"/>
                <a:ea typeface="Tahoma" panose="020B0604030504040204" pitchFamily="34" charset="0"/>
                <a:cs typeface="Times New Roman" panose="02020603050405020304" pitchFamily="18" charset="0"/>
              </a:rPr>
            </a:br>
            <a:br>
              <a:rPr lang="ro-RO" sz="3100" b="1" dirty="0">
                <a:latin typeface="Times New Roman" panose="02020603050405020304" pitchFamily="18" charset="0"/>
                <a:ea typeface="Tahoma" panose="020B0604030504040204" pitchFamily="34" charset="0"/>
                <a:cs typeface="Times New Roman" panose="02020603050405020304" pitchFamily="18" charset="0"/>
              </a:rPr>
            </a:br>
            <a:br>
              <a:rPr lang="ro-RO" sz="3100" b="1" dirty="0">
                <a:latin typeface="Times New Roman" panose="02020603050405020304" pitchFamily="18" charset="0"/>
                <a:ea typeface="Tahoma" panose="020B0604030504040204" pitchFamily="34" charset="0"/>
                <a:cs typeface="Times New Roman" panose="02020603050405020304" pitchFamily="18" charset="0"/>
              </a:rPr>
            </a:br>
            <a:br>
              <a:rPr lang="ro-RO" sz="3100" b="1" dirty="0">
                <a:latin typeface="Times New Roman" panose="02020603050405020304" pitchFamily="18" charset="0"/>
                <a:ea typeface="Tahoma" panose="020B0604030504040204" pitchFamily="34" charset="0"/>
                <a:cs typeface="Times New Roman" panose="02020603050405020304" pitchFamily="18" charset="0"/>
              </a:rPr>
            </a:br>
            <a:br>
              <a:rPr lang="ro-RO" sz="3100" b="1" dirty="0">
                <a:latin typeface="Times New Roman" panose="02020603050405020304" pitchFamily="18" charset="0"/>
                <a:ea typeface="Tahoma" panose="020B0604030504040204" pitchFamily="34" charset="0"/>
                <a:cs typeface="Times New Roman" panose="02020603050405020304" pitchFamily="18" charset="0"/>
              </a:rPr>
            </a:br>
            <a:br>
              <a:rPr lang="ro-RO" sz="3100" b="1" dirty="0">
                <a:latin typeface="Times New Roman" panose="02020603050405020304" pitchFamily="18" charset="0"/>
                <a:ea typeface="Tahoma" panose="020B0604030504040204" pitchFamily="34" charset="0"/>
                <a:cs typeface="Times New Roman" panose="02020603050405020304" pitchFamily="18" charset="0"/>
              </a:rPr>
            </a:br>
            <a:br>
              <a:rPr lang="ro-RO" sz="3100" b="1" dirty="0">
                <a:latin typeface="Times New Roman" panose="02020603050405020304" pitchFamily="18" charset="0"/>
                <a:ea typeface="Tahoma" panose="020B0604030504040204" pitchFamily="34" charset="0"/>
                <a:cs typeface="Times New Roman" panose="02020603050405020304" pitchFamily="18" charset="0"/>
              </a:rPr>
            </a:br>
            <a:br>
              <a:rPr lang="ro-RO" sz="3100" b="1" dirty="0">
                <a:latin typeface="Times New Roman" panose="02020603050405020304" pitchFamily="18" charset="0"/>
                <a:ea typeface="Tahoma" panose="020B0604030504040204" pitchFamily="34" charset="0"/>
                <a:cs typeface="Times New Roman" panose="02020603050405020304" pitchFamily="18" charset="0"/>
              </a:rPr>
            </a:br>
            <a:br>
              <a:rPr lang="ro-RO" sz="3100" b="1" dirty="0">
                <a:latin typeface="Times New Roman" panose="02020603050405020304" pitchFamily="18" charset="0"/>
                <a:ea typeface="Tahoma" panose="020B0604030504040204" pitchFamily="34" charset="0"/>
                <a:cs typeface="Times New Roman" panose="02020603050405020304" pitchFamily="18" charset="0"/>
              </a:rPr>
            </a:br>
            <a:br>
              <a:rPr lang="ro-RO" sz="3100" b="1" dirty="0">
                <a:latin typeface="Times New Roman" panose="02020603050405020304" pitchFamily="18" charset="0"/>
                <a:ea typeface="Tahoma" panose="020B0604030504040204" pitchFamily="34" charset="0"/>
                <a:cs typeface="Times New Roman" panose="02020603050405020304" pitchFamily="18" charset="0"/>
              </a:rPr>
            </a:br>
            <a:br>
              <a:rPr lang="ro-RO" sz="3100" b="1" dirty="0">
                <a:latin typeface="Times New Roman" panose="02020603050405020304" pitchFamily="18" charset="0"/>
                <a:ea typeface="Tahoma" panose="020B0604030504040204" pitchFamily="34" charset="0"/>
                <a:cs typeface="Times New Roman" panose="02020603050405020304" pitchFamily="18" charset="0"/>
              </a:rPr>
            </a:br>
            <a:br>
              <a:rPr lang="ro-RO" sz="3100" b="1" dirty="0">
                <a:latin typeface="Times New Roman" panose="02020603050405020304" pitchFamily="18" charset="0"/>
                <a:ea typeface="Tahoma" panose="020B0604030504040204" pitchFamily="34" charset="0"/>
                <a:cs typeface="Times New Roman" panose="02020603050405020304" pitchFamily="18" charset="0"/>
              </a:rPr>
            </a:br>
            <a:r>
              <a:rPr lang="ro-RO" sz="3600" b="1"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HABILITATION THESIS</a:t>
            </a:r>
            <a:br>
              <a:rPr lang="en-US" sz="3100" b="1" dirty="0">
                <a:latin typeface="Times New Roman" panose="02020603050405020304" pitchFamily="18" charset="0"/>
                <a:ea typeface="Tahoma" panose="020B0604030504040204" pitchFamily="34" charset="0"/>
                <a:cs typeface="Times New Roman" panose="02020603050405020304" pitchFamily="18" charset="0"/>
              </a:rPr>
            </a:br>
            <a:br>
              <a:rPr lang="en-US" sz="3100" b="1" dirty="0">
                <a:latin typeface="Times New Roman" panose="02020603050405020304" pitchFamily="18" charset="0"/>
                <a:ea typeface="Tahoma" panose="020B0604030504040204" pitchFamily="34" charset="0"/>
                <a:cs typeface="Times New Roman" panose="02020603050405020304" pitchFamily="18" charset="0"/>
              </a:rPr>
            </a:br>
            <a:br>
              <a:rPr lang="en-US" sz="3100" b="1" dirty="0">
                <a:latin typeface="Times New Roman" panose="02020603050405020304" pitchFamily="18" charset="0"/>
                <a:ea typeface="Tahoma" panose="020B0604030504040204" pitchFamily="34" charset="0"/>
                <a:cs typeface="Times New Roman" panose="02020603050405020304" pitchFamily="18" charset="0"/>
              </a:rPr>
            </a:br>
            <a:br>
              <a:rPr lang="ro-RO" sz="2000" b="1" dirty="0">
                <a:latin typeface="Times New Roman" panose="02020603050405020304" pitchFamily="18" charset="0"/>
                <a:ea typeface="Tahoma" panose="020B0604030504040204" pitchFamily="34" charset="0"/>
                <a:cs typeface="Times New Roman" panose="02020603050405020304" pitchFamily="18" charset="0"/>
              </a:rPr>
            </a:br>
            <a:r>
              <a:rPr lang="en-US" sz="3100" dirty="0">
                <a:latin typeface="Times New Roman" panose="02020603050405020304" pitchFamily="18" charset="0"/>
                <a:cs typeface="Times New Roman" panose="02020603050405020304" pitchFamily="18" charset="0"/>
              </a:rPr>
              <a:t>Encoding Reality into Fiction/ Decoding Fiction as Reality: </a:t>
            </a:r>
            <a:br>
              <a:rPr lang="ro-RO" sz="3100" dirty="0">
                <a:latin typeface="Times New Roman" panose="02020603050405020304" pitchFamily="18" charset="0"/>
                <a:cs typeface="Times New Roman" panose="02020603050405020304" pitchFamily="18" charset="0"/>
              </a:rPr>
            </a:br>
            <a:r>
              <a:rPr lang="en-US" sz="3100" dirty="0">
                <a:latin typeface="Times New Roman" panose="02020603050405020304" pitchFamily="18" charset="0"/>
                <a:cs typeface="Times New Roman" panose="02020603050405020304" pitchFamily="18" charset="0"/>
              </a:rPr>
              <a:t>Representation, Adaptation and Translation of Cultural and Political Artefacts</a:t>
            </a:r>
            <a:br>
              <a:rPr lang="ro-RO" sz="36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br>
            <a:br>
              <a:rPr lang="en-US" sz="22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br>
            <a:r>
              <a:rPr lang="en-US" sz="22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Domain</a:t>
            </a:r>
            <a:r>
              <a:rPr lang="ro-RO" sz="22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 </a:t>
            </a:r>
            <a:r>
              <a:rPr lang="ro-RO" sz="2200" dirty="0" err="1">
                <a:solidFill>
                  <a:schemeClr val="tx1"/>
                </a:solidFill>
                <a:latin typeface="Times New Roman" panose="02020603050405020304" pitchFamily="18" charset="0"/>
                <a:ea typeface="Tahoma" panose="020B0604030504040204" pitchFamily="34" charset="0"/>
                <a:cs typeface="Times New Roman" panose="02020603050405020304" pitchFamily="18" charset="0"/>
              </a:rPr>
              <a:t>Philology</a:t>
            </a:r>
            <a:br>
              <a:rPr lang="en-US" sz="27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br>
            <a:endParaRPr lang="en-US" sz="3100" b="1" dirty="0">
              <a:solidFill>
                <a:schemeClr val="tx1"/>
              </a:solidFill>
              <a:latin typeface="Times New Roman" panose="02020603050405020304" pitchFamily="18" charset="0"/>
              <a:ea typeface="Tahoma" panose="020B0604030504040204" pitchFamily="34" charset="0"/>
              <a:cs typeface="Times New Roman" panose="02020603050405020304" pitchFamily="18" charset="0"/>
            </a:endParaRPr>
          </a:p>
        </p:txBody>
      </p:sp>
      <p:sp>
        <p:nvSpPr>
          <p:cNvPr id="3" name="Subtitlu 2"/>
          <p:cNvSpPr>
            <a:spLocks noGrp="1"/>
          </p:cNvSpPr>
          <p:nvPr>
            <p:ph type="subTitle" idx="1"/>
          </p:nvPr>
        </p:nvSpPr>
        <p:spPr>
          <a:xfrm>
            <a:off x="2683328" y="4420998"/>
            <a:ext cx="9144000" cy="2967797"/>
          </a:xfrm>
        </p:spPr>
        <p:txBody>
          <a:bodyPr>
            <a:noAutofit/>
          </a:bodyPr>
          <a:lstStyle/>
          <a:p>
            <a:pPr lvl="1" algn="r">
              <a:lnSpc>
                <a:spcPct val="170000"/>
              </a:lnSpc>
            </a:pPr>
            <a:endParaRPr lang="ro-RO"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endParaRPr>
          </a:p>
          <a:p>
            <a:pPr lvl="1" algn="r">
              <a:lnSpc>
                <a:spcPct val="170000"/>
              </a:lnSpc>
            </a:pPr>
            <a:r>
              <a:rPr lang="ro-RO" sz="1800" dirty="0" err="1">
                <a:solidFill>
                  <a:schemeClr val="tx1"/>
                </a:solidFill>
                <a:latin typeface="Times New Roman" panose="02020603050405020304" pitchFamily="18" charset="0"/>
                <a:ea typeface="Tahoma" panose="020B0604030504040204" pitchFamily="34" charset="0"/>
                <a:cs typeface="Times New Roman" panose="02020603050405020304" pitchFamily="18" charset="0"/>
              </a:rPr>
              <a:t>Dr</a:t>
            </a:r>
            <a:r>
              <a:rPr lang="ro-RO" sz="18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 Oana-Celia GHEORGHIU</a:t>
            </a:r>
            <a:br>
              <a:rPr lang="ro-RO" sz="1800" b="1"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br>
            <a:r>
              <a:rPr lang="en-US" sz="1800" dirty="0">
                <a:solidFill>
                  <a:schemeClr val="tx1"/>
                </a:solidFill>
                <a:latin typeface="Times New Roman" panose="02020603050405020304" pitchFamily="18" charset="0"/>
                <a:ea typeface="Tahoma" panose="020B0604030504040204" pitchFamily="34" charset="0"/>
                <a:cs typeface="Times New Roman" panose="02020603050405020304" pitchFamily="18" charset="0"/>
              </a:rPr>
              <a:t>“Dunarea de Jos” University of Galati</a:t>
            </a:r>
            <a:endParaRPr lang="ro-RO" sz="1800" dirty="0">
              <a:solidFill>
                <a:schemeClr val="tx1"/>
              </a:solidFill>
              <a:latin typeface="Times New Roman" panose="02020603050405020304" pitchFamily="18" charset="0"/>
              <a:ea typeface="Tahoma" panose="020B0604030504040204" pitchFamily="34" charset="0"/>
              <a:cs typeface="Times New Roman" panose="02020603050405020304" pitchFamily="18" charset="0"/>
            </a:endParaRPr>
          </a:p>
          <a:p>
            <a:pPr lvl="1" algn="r">
              <a:lnSpc>
                <a:spcPct val="170000"/>
              </a:lnSpc>
            </a:pPr>
            <a:endParaRPr lang="ro-RO" sz="1400" dirty="0">
              <a:solidFill>
                <a:schemeClr val="tx1"/>
              </a:solidFill>
              <a:latin typeface="Times New Roman" panose="02020603050405020304" pitchFamily="18" charset="0"/>
              <a:ea typeface="Tahoma" panose="020B060403050404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A67943B0-72E1-FA08-EED0-95D1136144D5}"/>
              </a:ext>
            </a:extLst>
          </p:cNvPr>
          <p:cNvPicPr>
            <a:picLocks noChangeAspect="1"/>
          </p:cNvPicPr>
          <p:nvPr/>
        </p:nvPicPr>
        <p:blipFill>
          <a:blip r:embed="rId3"/>
          <a:stretch>
            <a:fillRect/>
          </a:stretch>
        </p:blipFill>
        <p:spPr>
          <a:xfrm>
            <a:off x="200441" y="36508"/>
            <a:ext cx="2613779" cy="1257300"/>
          </a:xfrm>
          <a:prstGeom prst="rect">
            <a:avLst/>
          </a:prstGeom>
        </p:spPr>
      </p:pic>
    </p:spTree>
    <p:extLst>
      <p:ext uri="{BB962C8B-B14F-4D97-AF65-F5344CB8AC3E}">
        <p14:creationId xmlns:p14="http://schemas.microsoft.com/office/powerpoint/2010/main" val="11265522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1289956" y="659039"/>
            <a:ext cx="10727873" cy="639891"/>
          </a:xfrm>
        </p:spPr>
        <p:txBody>
          <a:bodyPr>
            <a:noAutofit/>
          </a:bodyPr>
          <a:lstStyle/>
          <a:p>
            <a:pPr algn="ctr"/>
            <a:r>
              <a:rPr lang="en-US" sz="2800" dirty="0">
                <a:latin typeface="Times New Roman" panose="02020603050405020304" pitchFamily="18" charset="0"/>
                <a:cs typeface="Times New Roman" panose="02020603050405020304" pitchFamily="18" charset="0"/>
              </a:rPr>
              <a:t>Representations of politics in literature, film and the public sphere</a:t>
            </a:r>
          </a:p>
        </p:txBody>
      </p:sp>
      <p:sp>
        <p:nvSpPr>
          <p:cNvPr id="3" name="Substituent conținut 2"/>
          <p:cNvSpPr>
            <a:spLocks noGrp="1"/>
          </p:cNvSpPr>
          <p:nvPr>
            <p:ph idx="1"/>
          </p:nvPr>
        </p:nvSpPr>
        <p:spPr>
          <a:xfrm>
            <a:off x="621437" y="1777894"/>
            <a:ext cx="6425315" cy="4035677"/>
          </a:xfrm>
        </p:spPr>
        <p:txBody>
          <a:bodyPr>
            <a:noAutofit/>
          </a:bodyPr>
          <a:lstStyle/>
          <a:p>
            <a:pPr marL="0" indent="0" algn="just">
              <a:lnSpc>
                <a:spcPct val="150000"/>
              </a:lnSpc>
              <a:buNone/>
            </a:pPr>
            <a:r>
              <a:rPr lang="en-US" b="1" i="1" dirty="0">
                <a:latin typeface="Times New Roman" panose="02020603050405020304" pitchFamily="18" charset="0"/>
                <a:cs typeface="Times New Roman" panose="02020603050405020304" pitchFamily="18" charset="0"/>
              </a:rPr>
              <a:t>Shifting Twenty-First-Century Discourses, Borders and Identities</a:t>
            </a:r>
          </a:p>
          <a:p>
            <a:pPr algn="just">
              <a:lnSpc>
                <a:spcPct val="150000"/>
              </a:lnSpc>
            </a:pPr>
            <a:r>
              <a:rPr lang="en-US" sz="1400" dirty="0">
                <a:latin typeface="Times New Roman" panose="02020603050405020304" pitchFamily="18" charset="0"/>
                <a:cs typeface="Times New Roman" panose="02020603050405020304" pitchFamily="18" charset="0"/>
              </a:rPr>
              <a:t>Editor; Cambridge Scholars 2020</a:t>
            </a:r>
          </a:p>
          <a:p>
            <a:pPr algn="just">
              <a:lnSpc>
                <a:spcPct val="150000"/>
              </a:lnSpc>
            </a:pPr>
            <a:r>
              <a:rPr lang="en-US" sz="1400" dirty="0">
                <a:latin typeface="Times New Roman" panose="02020603050405020304" pitchFamily="18" charset="0"/>
                <a:cs typeface="Times New Roman" panose="02020603050405020304" pitchFamily="18" charset="0"/>
              </a:rPr>
              <a:t>Emphasis is laid on migration, geopolitics, global citizenship, the EU and the Arab world, East and West, as represented in fiction, drama, poetry</a:t>
            </a:r>
            <a:r>
              <a:rPr lang="ro-RO"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 or television. </a:t>
            </a:r>
            <a:endParaRPr lang="ro-RO" sz="1400" dirty="0">
              <a:latin typeface="Times New Roman" panose="02020603050405020304" pitchFamily="18" charset="0"/>
              <a:cs typeface="Times New Roman" panose="02020603050405020304" pitchFamily="18" charset="0"/>
            </a:endParaRPr>
          </a:p>
          <a:p>
            <a:pPr algn="just">
              <a:lnSpc>
                <a:spcPct val="150000"/>
              </a:lnSpc>
            </a:pPr>
            <a:r>
              <a:rPr lang="en-US" sz="1400" dirty="0">
                <a:latin typeface="Times New Roman" panose="02020603050405020304" pitchFamily="18" charset="0"/>
                <a:cs typeface="Times New Roman" panose="02020603050405020304" pitchFamily="18" charset="0"/>
              </a:rPr>
              <a:t>The first part </a:t>
            </a:r>
            <a:r>
              <a:rPr lang="ro-RO" sz="1400" dirty="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migration and the changes in the Arab world</a:t>
            </a:r>
            <a:r>
              <a:rPr lang="ro-RO" sz="1400" dirty="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references to September 11 and the Arab Spring revolution, the (Syrian) refugee crisis</a:t>
            </a:r>
            <a:r>
              <a:rPr lang="ro-RO"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 </a:t>
            </a:r>
            <a:endParaRPr lang="ro-RO" sz="1400" dirty="0">
              <a:latin typeface="Times New Roman" panose="02020603050405020304" pitchFamily="18" charset="0"/>
              <a:cs typeface="Times New Roman" panose="02020603050405020304" pitchFamily="18" charset="0"/>
            </a:endParaRPr>
          </a:p>
          <a:p>
            <a:pPr algn="just">
              <a:lnSpc>
                <a:spcPct val="150000"/>
              </a:lnSpc>
            </a:pPr>
            <a:r>
              <a:rPr lang="ro-RO" sz="1400" dirty="0">
                <a:latin typeface="Times New Roman" panose="02020603050405020304" pitchFamily="18" charset="0"/>
                <a:cs typeface="Times New Roman" panose="02020603050405020304" pitchFamily="18" charset="0"/>
              </a:rPr>
              <a:t>The </a:t>
            </a:r>
            <a:r>
              <a:rPr lang="en-US" sz="1400" dirty="0">
                <a:latin typeface="Times New Roman" panose="02020603050405020304" pitchFamily="18" charset="0"/>
                <a:cs typeface="Times New Roman" panose="02020603050405020304" pitchFamily="18" charset="0"/>
              </a:rPr>
              <a:t>second</a:t>
            </a:r>
            <a:r>
              <a:rPr lang="ro-RO" sz="1400" dirty="0">
                <a:latin typeface="Times New Roman" panose="02020603050405020304" pitchFamily="18" charset="0"/>
                <a:cs typeface="Times New Roman" panose="02020603050405020304" pitchFamily="18" charset="0"/>
              </a:rPr>
              <a:t> part</a:t>
            </a:r>
            <a:r>
              <a:rPr lang="en-US" sz="1400" dirty="0">
                <a:latin typeface="Times New Roman" panose="02020603050405020304" pitchFamily="18" charset="0"/>
                <a:cs typeface="Times New Roman" panose="02020603050405020304" pitchFamily="18" charset="0"/>
              </a:rPr>
              <a:t> </a:t>
            </a:r>
            <a:r>
              <a:rPr lang="ro-RO" sz="1400" dirty="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the migration host, the European Union, its expansion to the East, French President Macron’s call for renewal, and Brexit.</a:t>
            </a:r>
            <a:endParaRPr lang="ro-RO" sz="1400" dirty="0">
              <a:solidFill>
                <a:schemeClr val="tx1"/>
              </a:solidFill>
              <a:latin typeface="Times New Roman" panose="02020603050405020304" pitchFamily="18" charset="0"/>
              <a:cs typeface="Times New Roman" panose="02020603050405020304" pitchFamily="18" charset="0"/>
            </a:endParaRPr>
          </a:p>
        </p:txBody>
      </p:sp>
      <p:pic>
        <p:nvPicPr>
          <p:cNvPr id="4" name="Picture 3">
            <a:extLst>
              <a:ext uri="{FF2B5EF4-FFF2-40B4-BE49-F238E27FC236}">
                <a16:creationId xmlns:a16="http://schemas.microsoft.com/office/drawing/2014/main" id="{8DF2ED15-637D-45AC-B47E-02791363D2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83005" y="1505739"/>
            <a:ext cx="3982224" cy="4510279"/>
          </a:xfrm>
          <a:prstGeom prst="rect">
            <a:avLst/>
          </a:prstGeom>
          <a:effectLst>
            <a:softEdge rad="127000"/>
          </a:effectLst>
        </p:spPr>
      </p:pic>
    </p:spTree>
    <p:extLst>
      <p:ext uri="{BB962C8B-B14F-4D97-AF65-F5344CB8AC3E}">
        <p14:creationId xmlns:p14="http://schemas.microsoft.com/office/powerpoint/2010/main" val="2793636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500FB9-6482-582C-76AD-DEF2E1766C5E}"/>
              </a:ext>
            </a:extLst>
          </p:cNvPr>
          <p:cNvSpPr>
            <a:spLocks noGrp="1"/>
          </p:cNvSpPr>
          <p:nvPr>
            <p:ph type="title"/>
          </p:nvPr>
        </p:nvSpPr>
        <p:spPr>
          <a:xfrm>
            <a:off x="1640156" y="632499"/>
            <a:ext cx="8911687" cy="852352"/>
          </a:xfrm>
        </p:spPr>
        <p:txBody>
          <a:bodyPr>
            <a:normAutofit/>
          </a:bodyPr>
          <a:lstStyle/>
          <a:p>
            <a:r>
              <a:rPr lang="en-US" sz="3200" dirty="0">
                <a:latin typeface="Times New Roman" panose="02020603050405020304" pitchFamily="18" charset="0"/>
                <a:cs typeface="Times New Roman" panose="02020603050405020304" pitchFamily="18" charset="0"/>
              </a:rPr>
              <a:t>To Brexit or not to Brexit? That is the question</a:t>
            </a:r>
            <a:r>
              <a:rPr lang="ro-RO" sz="3200" dirty="0">
                <a:latin typeface="Times New Roman" panose="02020603050405020304" pitchFamily="18" charset="0"/>
                <a:cs typeface="Times New Roman" panose="02020603050405020304" pitchFamily="18" charset="0"/>
              </a:rPr>
              <a:t>.</a:t>
            </a:r>
            <a:endParaRPr lang="en-US" sz="32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4E4611E-B2EB-ECA5-27B8-B0F8CD8313C3}"/>
              </a:ext>
            </a:extLst>
          </p:cNvPr>
          <p:cNvSpPr>
            <a:spLocks noGrp="1"/>
          </p:cNvSpPr>
          <p:nvPr>
            <p:ph idx="1"/>
          </p:nvPr>
        </p:nvSpPr>
        <p:spPr>
          <a:xfrm>
            <a:off x="1249960" y="1946246"/>
            <a:ext cx="10254652" cy="3964976"/>
          </a:xfrm>
        </p:spPr>
        <p:txBody>
          <a:bodyPr/>
          <a:lstStyle/>
          <a:p>
            <a:pPr marL="0" indent="0">
              <a:buNone/>
            </a:pPr>
            <a:r>
              <a:rPr lang="en-US" b="1" i="1" dirty="0">
                <a:latin typeface="Times New Roman" panose="02020603050405020304" pitchFamily="18" charset="0"/>
                <a:cs typeface="Times New Roman" panose="02020603050405020304" pitchFamily="18" charset="0"/>
              </a:rPr>
              <a:t>“History in the Making: Literary and Filmic Snapshots of Brexit” </a:t>
            </a:r>
            <a:r>
              <a:rPr lang="en-US" dirty="0">
                <a:latin typeface="Times New Roman" panose="02020603050405020304" pitchFamily="18" charset="0"/>
                <a:cs typeface="Times New Roman" panose="02020603050405020304" pitchFamily="18" charset="0"/>
              </a:rPr>
              <a:t>(</a:t>
            </a:r>
            <a:r>
              <a:rPr lang="ro-RO" dirty="0" err="1">
                <a:latin typeface="Times New Roman" panose="02020603050405020304" pitchFamily="18" charset="0"/>
                <a:cs typeface="Times New Roman" panose="02020603050405020304" pitchFamily="18" charset="0"/>
              </a:rPr>
              <a:t>co-authored</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with M</a:t>
            </a:r>
            <a:r>
              <a:rPr lang="ro-RO"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Praisler)</a:t>
            </a:r>
          </a:p>
          <a:p>
            <a:pPr marL="0" indent="0">
              <a:buNone/>
            </a:pPr>
            <a:endParaRPr lang="ro-RO"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Firstly, an analysis of the HBO drama film </a:t>
            </a:r>
            <a:r>
              <a:rPr lang="en-US" i="1" dirty="0">
                <a:latin typeface="Times New Roman" panose="02020603050405020304" pitchFamily="18" charset="0"/>
                <a:cs typeface="Times New Roman" panose="02020603050405020304" pitchFamily="18" charset="0"/>
              </a:rPr>
              <a:t>Brexit: The Uncivil War </a:t>
            </a:r>
            <a:r>
              <a:rPr lang="en-US" dirty="0">
                <a:latin typeface="Times New Roman" panose="02020603050405020304" pitchFamily="18" charset="0"/>
                <a:cs typeface="Times New Roman" panose="02020603050405020304" pitchFamily="18" charset="0"/>
              </a:rPr>
              <a:t>attempt</a:t>
            </a:r>
            <a:r>
              <a:rPr lang="ro-RO" dirty="0">
                <a:latin typeface="Times New Roman" panose="02020603050405020304" pitchFamily="18" charset="0"/>
                <a:cs typeface="Times New Roman" panose="02020603050405020304" pitchFamily="18" charset="0"/>
              </a:rPr>
              <a:t>s</a:t>
            </a:r>
            <a:r>
              <a:rPr lang="en-US" dirty="0">
                <a:latin typeface="Times New Roman" panose="02020603050405020304" pitchFamily="18" charset="0"/>
                <a:cs typeface="Times New Roman" panose="02020603050405020304" pitchFamily="18" charset="0"/>
              </a:rPr>
              <a:t> to disclose the historiographic metafictional stances of looking at and commenting on contemporary</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history</a:t>
            </a:r>
            <a:r>
              <a:rPr lang="ro-RO" dirty="0">
                <a:latin typeface="Times New Roman" panose="02020603050405020304" pitchFamily="18" charset="0"/>
                <a:cs typeface="Times New Roman" panose="02020603050405020304" pitchFamily="18" charset="0"/>
              </a:rPr>
              <a:t>;</a:t>
            </a:r>
          </a:p>
          <a:p>
            <a:pPr algn="just"/>
            <a:r>
              <a:rPr lang="ro-RO" dirty="0">
                <a:latin typeface="Times New Roman" panose="02020603050405020304" pitchFamily="18" charset="0"/>
                <a:cs typeface="Times New Roman" panose="02020603050405020304" pitchFamily="18" charset="0"/>
              </a:rPr>
              <a:t>T</a:t>
            </a:r>
            <a:r>
              <a:rPr lang="en-US" dirty="0">
                <a:latin typeface="Times New Roman" panose="02020603050405020304" pitchFamily="18" charset="0"/>
                <a:cs typeface="Times New Roman" panose="02020603050405020304" pitchFamily="18" charset="0"/>
              </a:rPr>
              <a:t>o counterbalance the professed realism and objectivity of a film that was, at times, advertised as a documentary, the unrealistic and satirical reversal of Kafka’s </a:t>
            </a:r>
            <a:r>
              <a:rPr lang="en-US" i="1" dirty="0">
                <a:latin typeface="Times New Roman" panose="02020603050405020304" pitchFamily="18" charset="0"/>
                <a:cs typeface="Times New Roman" panose="02020603050405020304" pitchFamily="18" charset="0"/>
              </a:rPr>
              <a:t>Metamorphosis</a:t>
            </a:r>
            <a:r>
              <a:rPr lang="en-US" dirty="0">
                <a:latin typeface="Times New Roman" panose="02020603050405020304" pitchFamily="18" charset="0"/>
                <a:cs typeface="Times New Roman" panose="02020603050405020304" pitchFamily="18" charset="0"/>
              </a:rPr>
              <a:t>, the novella </a:t>
            </a:r>
            <a:r>
              <a:rPr lang="en-US" i="1" dirty="0">
                <a:latin typeface="Times New Roman" panose="02020603050405020304" pitchFamily="18" charset="0"/>
                <a:cs typeface="Times New Roman" panose="02020603050405020304" pitchFamily="18" charset="0"/>
              </a:rPr>
              <a:t>The Cockroach </a:t>
            </a:r>
            <a:r>
              <a:rPr lang="en-US" dirty="0">
                <a:latin typeface="Times New Roman" panose="02020603050405020304" pitchFamily="18" charset="0"/>
                <a:cs typeface="Times New Roman" panose="02020603050405020304" pitchFamily="18" charset="0"/>
              </a:rPr>
              <a:t>by Ian McEwan, is tackled. </a:t>
            </a:r>
            <a:endParaRPr lang="ro-RO"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McEwan’s accusations underpinning this text are</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as straightforward as his position assumed in press editorials</a:t>
            </a:r>
            <a:r>
              <a:rPr lang="ro-RO"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5334778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1289956" y="659039"/>
            <a:ext cx="10727873" cy="639891"/>
          </a:xfrm>
        </p:spPr>
        <p:txBody>
          <a:bodyPr>
            <a:noAutofit/>
          </a:bodyPr>
          <a:lstStyle/>
          <a:p>
            <a:pPr algn="ctr"/>
            <a:r>
              <a:rPr lang="en-US" sz="2800" dirty="0">
                <a:latin typeface="Times New Roman" panose="02020603050405020304" pitchFamily="18" charset="0"/>
                <a:cs typeface="Times New Roman" panose="02020603050405020304" pitchFamily="18" charset="0"/>
              </a:rPr>
              <a:t>Representations of politics in literature, film and the public sphere</a:t>
            </a:r>
          </a:p>
        </p:txBody>
      </p:sp>
      <p:sp>
        <p:nvSpPr>
          <p:cNvPr id="3" name="Substituent conținut 2"/>
          <p:cNvSpPr>
            <a:spLocks noGrp="1"/>
          </p:cNvSpPr>
          <p:nvPr>
            <p:ph idx="1"/>
          </p:nvPr>
        </p:nvSpPr>
        <p:spPr>
          <a:xfrm>
            <a:off x="2204355" y="1454578"/>
            <a:ext cx="8899073" cy="550391"/>
          </a:xfrm>
        </p:spPr>
        <p:txBody>
          <a:bodyPr>
            <a:noAutofit/>
          </a:bodyPr>
          <a:lstStyle/>
          <a:p>
            <a:pPr algn="just">
              <a:lnSpc>
                <a:spcPct val="150000"/>
              </a:lnSpc>
            </a:pPr>
            <a:r>
              <a:rPr lang="en-US" sz="2000" b="1" dirty="0">
                <a:latin typeface="Times New Roman" panose="02020603050405020304" pitchFamily="18" charset="0"/>
                <a:cs typeface="Times New Roman" panose="02020603050405020304" pitchFamily="18" charset="0"/>
              </a:rPr>
              <a:t>The Odyssey of Communism. Visual Narratives, Memory and Culture</a:t>
            </a:r>
            <a:endParaRPr lang="ro-RO" sz="2000" b="1" dirty="0">
              <a:solidFill>
                <a:schemeClr val="tx1"/>
              </a:solidFill>
              <a:latin typeface="Times New Roman" panose="02020603050405020304" pitchFamily="18" charset="0"/>
              <a:cs typeface="Times New Roman" panose="02020603050405020304" pitchFamily="18" charset="0"/>
            </a:endParaRPr>
          </a:p>
        </p:txBody>
      </p:sp>
      <p:pic>
        <p:nvPicPr>
          <p:cNvPr id="5" name="Picture 4" descr="Capitolul meu, intitulat Anecdotal&#10;Takes on Social History. Tales of the Golden Age Told and Re-Told, analizează contrastiv reprezentări ale&#10;așa-numitei Epoci de Aur, în filme produse în perioada comunistă și după 1989. Volumul este indexat de&#10;Clarivate Analytics in Book Citation Index – Social Sciences.">
            <a:extLst>
              <a:ext uri="{FF2B5EF4-FFF2-40B4-BE49-F238E27FC236}">
                <a16:creationId xmlns:a16="http://schemas.microsoft.com/office/drawing/2014/main" id="{B533759C-70CF-4A39-89D6-4E658514F388}"/>
              </a:ext>
              <a:ext uri="{C183D7F6-B498-43B3-948B-1728B52AA6E4}">
                <adec:decorative xmlns:adec="http://schemas.microsoft.com/office/drawing/2017/decorative" val="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23278" y="2094469"/>
            <a:ext cx="3400846" cy="3897957"/>
          </a:xfrm>
          <a:prstGeom prst="rect">
            <a:avLst/>
          </a:prstGeom>
          <a:effectLst>
            <a:softEdge rad="127000"/>
          </a:effectLst>
        </p:spPr>
      </p:pic>
      <p:sp>
        <p:nvSpPr>
          <p:cNvPr id="6" name="TextBox 5">
            <a:extLst>
              <a:ext uri="{FF2B5EF4-FFF2-40B4-BE49-F238E27FC236}">
                <a16:creationId xmlns:a16="http://schemas.microsoft.com/office/drawing/2014/main" id="{39315A67-9A59-4C22-9980-D08B72A1C29A}"/>
              </a:ext>
            </a:extLst>
          </p:cNvPr>
          <p:cNvSpPr txBox="1"/>
          <p:nvPr/>
        </p:nvSpPr>
        <p:spPr>
          <a:xfrm>
            <a:off x="4622334" y="2231472"/>
            <a:ext cx="7256477" cy="3931654"/>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US" sz="1400" dirty="0">
                <a:latin typeface="Times New Roman" panose="02020603050405020304" pitchFamily="18" charset="0"/>
                <a:cs typeface="Times New Roman" panose="02020603050405020304" pitchFamily="18" charset="0"/>
              </a:rPr>
              <a:t>Cambridge Scholars 2021</a:t>
            </a:r>
            <a:br>
              <a:rPr lang="ro-RO" sz="1400" dirty="0">
                <a:latin typeface="Times New Roman" panose="02020603050405020304" pitchFamily="18" charset="0"/>
                <a:cs typeface="Times New Roman" panose="02020603050405020304" pitchFamily="18" charset="0"/>
              </a:rPr>
            </a:br>
            <a:r>
              <a:rPr lang="ro-RO" sz="1400" dirty="0">
                <a:latin typeface="Times New Roman" panose="02020603050405020304" pitchFamily="18" charset="0"/>
                <a:cs typeface="Times New Roman" panose="02020603050405020304" pitchFamily="18" charset="0"/>
              </a:rPr>
              <a:t>Co-</a:t>
            </a:r>
            <a:r>
              <a:rPr lang="ro-RO" sz="1400" dirty="0" err="1">
                <a:latin typeface="Times New Roman" panose="02020603050405020304" pitchFamily="18" charset="0"/>
                <a:cs typeface="Times New Roman" panose="02020603050405020304" pitchFamily="18" charset="0"/>
              </a:rPr>
              <a:t>edited</a:t>
            </a:r>
            <a:r>
              <a:rPr lang="en-US" sz="1400" dirty="0">
                <a:latin typeface="Times New Roman" panose="02020603050405020304" pitchFamily="18" charset="0"/>
                <a:cs typeface="Times New Roman" panose="02020603050405020304" pitchFamily="18" charset="0"/>
              </a:rPr>
              <a:t> alongside Prof. Michaela Praisler</a:t>
            </a:r>
            <a:r>
              <a:rPr lang="ro-RO" sz="1400" dirty="0">
                <a:latin typeface="Times New Roman" panose="02020603050405020304" pitchFamily="18" charset="0"/>
                <a:cs typeface="Times New Roman" panose="02020603050405020304" pitchFamily="18" charset="0"/>
              </a:rPr>
              <a:t>. </a:t>
            </a:r>
            <a:br>
              <a:rPr lang="ro-RO" sz="1400" dirty="0">
                <a:latin typeface="Times New Roman" panose="02020603050405020304" pitchFamily="18" charset="0"/>
                <a:cs typeface="Times New Roman" panose="02020603050405020304" pitchFamily="18" charset="0"/>
              </a:rPr>
            </a:br>
            <a:r>
              <a:rPr lang="en-US" sz="1400" dirty="0">
                <a:latin typeface="Times New Roman" panose="02020603050405020304" pitchFamily="18" charset="0"/>
                <a:cs typeface="Times New Roman" panose="02020603050405020304" pitchFamily="18" charset="0"/>
              </a:rPr>
              <a:t>Clarivate Analytics Book Citation Index – Social Sciences</a:t>
            </a:r>
            <a:endParaRPr lang="ro-RO" sz="1400" dirty="0">
              <a:latin typeface="Times New Roman" panose="02020603050405020304" pitchFamily="18" charset="0"/>
              <a:cs typeface="Times New Roman" panose="02020603050405020304" pitchFamily="18" charset="0"/>
            </a:endParaRPr>
          </a:p>
          <a:p>
            <a:pPr marL="285750" indent="-285750" algn="just">
              <a:lnSpc>
                <a:spcPct val="150000"/>
              </a:lnSpc>
              <a:buFont typeface="Wingdings" panose="05000000000000000000" pitchFamily="2" charset="2"/>
              <a:buChar char="Ø"/>
            </a:pPr>
            <a:endParaRPr lang="ro-RO" sz="1400" dirty="0">
              <a:latin typeface="Times New Roman" panose="02020603050405020304" pitchFamily="18" charset="0"/>
              <a:cs typeface="Times New Roman" panose="02020603050405020304" pitchFamily="18" charset="0"/>
            </a:endParaRPr>
          </a:p>
          <a:p>
            <a:pPr marL="285750" indent="-285750" algn="just">
              <a:lnSpc>
                <a:spcPct val="150000"/>
              </a:lnSpc>
              <a:buFont typeface="Wingdings" panose="05000000000000000000" pitchFamily="2" charset="2"/>
              <a:buChar char="Ø"/>
            </a:pPr>
            <a:r>
              <a:rPr lang="en-US" sz="1400" dirty="0">
                <a:latin typeface="Times New Roman" panose="02020603050405020304" pitchFamily="18" charset="0"/>
                <a:cs typeface="Times New Roman" panose="02020603050405020304" pitchFamily="18" charset="0"/>
              </a:rPr>
              <a:t>With propagandistic aims, the films produced in the Eastern Bloc and in China ‘rewrite’ history, providing their audiences with the image of a system that should have been perceived as victorious against the evils of the corrupt, capitalist West, and as a blessing for the ones fortunate enough to be under the protection of the Party</a:t>
            </a:r>
            <a:r>
              <a:rPr lang="ro-RO" sz="1400" dirty="0">
                <a:latin typeface="Times New Roman" panose="02020603050405020304" pitchFamily="18" charset="0"/>
                <a:cs typeface="Times New Roman" panose="02020603050405020304" pitchFamily="18" charset="0"/>
              </a:rPr>
              <a:t>. </a:t>
            </a:r>
          </a:p>
          <a:p>
            <a:pPr marL="285750" indent="-285750" algn="just">
              <a:lnSpc>
                <a:spcPct val="150000"/>
              </a:lnSpc>
              <a:buFont typeface="Wingdings" panose="05000000000000000000" pitchFamily="2" charset="2"/>
              <a:buChar char="Ø"/>
            </a:pPr>
            <a:endParaRPr lang="ro-RO" sz="1400" dirty="0">
              <a:latin typeface="Times New Roman" panose="02020603050405020304" pitchFamily="18" charset="0"/>
              <a:cs typeface="Times New Roman" panose="02020603050405020304" pitchFamily="18" charset="0"/>
            </a:endParaRPr>
          </a:p>
          <a:p>
            <a:pPr marL="285750" indent="-285750" algn="just">
              <a:lnSpc>
                <a:spcPct val="150000"/>
              </a:lnSpc>
              <a:buFont typeface="Wingdings" panose="05000000000000000000" pitchFamily="2" charset="2"/>
              <a:buChar char="Ø"/>
            </a:pPr>
            <a:r>
              <a:rPr lang="en-US" sz="1400" dirty="0">
                <a:latin typeface="Times New Roman" panose="02020603050405020304" pitchFamily="18" charset="0"/>
                <a:cs typeface="Times New Roman" panose="02020603050405020304" pitchFamily="18" charset="0"/>
              </a:rPr>
              <a:t>In the wake of the communist era, cultural memory has been set in motion to ‘show and tell’ how it really was</a:t>
            </a:r>
            <a:r>
              <a:rPr lang="ro-RO" sz="1400" dirty="0">
                <a:latin typeface="Times New Roman" panose="02020603050405020304" pitchFamily="18" charset="0"/>
                <a:cs typeface="Times New Roman" panose="02020603050405020304" pitchFamily="18" charset="0"/>
              </a:rPr>
              <a:t> – a </a:t>
            </a:r>
            <a:r>
              <a:rPr lang="en-US" sz="1400" dirty="0">
                <a:latin typeface="Times New Roman" panose="02020603050405020304" pitchFamily="18" charset="0"/>
                <a:cs typeface="Times New Roman" panose="02020603050405020304" pitchFamily="18" charset="0"/>
              </a:rPr>
              <a:t>re-</a:t>
            </a:r>
            <a:r>
              <a:rPr lang="en-US" sz="1400" dirty="0" err="1">
                <a:latin typeface="Times New Roman" panose="02020603050405020304" pitchFamily="18" charset="0"/>
                <a:cs typeface="Times New Roman" panose="02020603050405020304" pitchFamily="18" charset="0"/>
              </a:rPr>
              <a:t>textualiz</a:t>
            </a:r>
            <a:r>
              <a:rPr lang="ro-RO" sz="1400" dirty="0" err="1">
                <a:latin typeface="Times New Roman" panose="02020603050405020304" pitchFamily="18" charset="0"/>
                <a:cs typeface="Times New Roman" panose="02020603050405020304" pitchFamily="18" charset="0"/>
              </a:rPr>
              <a:t>ation</a:t>
            </a:r>
            <a:r>
              <a:rPr lang="ro-RO" sz="1400" dirty="0">
                <a:latin typeface="Times New Roman" panose="02020603050405020304" pitchFamily="18" charset="0"/>
                <a:cs typeface="Times New Roman" panose="02020603050405020304" pitchFamily="18" charset="0"/>
              </a:rPr>
              <a:t> of</a:t>
            </a:r>
            <a:r>
              <a:rPr lang="en-US" sz="1400" dirty="0">
                <a:latin typeface="Times New Roman" panose="02020603050405020304" pitchFamily="18" charset="0"/>
                <a:cs typeface="Times New Roman" panose="02020603050405020304" pitchFamily="18" charset="0"/>
              </a:rPr>
              <a:t> the imposed narratives of the recent past, re-producing a history of communism. </a:t>
            </a:r>
          </a:p>
        </p:txBody>
      </p:sp>
    </p:spTree>
    <p:extLst>
      <p:ext uri="{BB962C8B-B14F-4D97-AF65-F5344CB8AC3E}">
        <p14:creationId xmlns:p14="http://schemas.microsoft.com/office/powerpoint/2010/main" val="12348002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3E9C28-06E6-4A42-5914-3636F21CBC4B}"/>
              </a:ext>
            </a:extLst>
          </p:cNvPr>
          <p:cNvSpPr>
            <a:spLocks noGrp="1"/>
          </p:cNvSpPr>
          <p:nvPr>
            <p:ph type="title"/>
          </p:nvPr>
        </p:nvSpPr>
        <p:spPr>
          <a:xfrm>
            <a:off x="1702965" y="624110"/>
            <a:ext cx="9801647" cy="1280890"/>
          </a:xfrm>
        </p:spPr>
        <p:txBody>
          <a:bodyPr>
            <a:normAutofit/>
          </a:bodyPr>
          <a:lstStyle/>
          <a:p>
            <a:r>
              <a:rPr lang="en-US" sz="2400" dirty="0">
                <a:latin typeface="Times New Roman" panose="02020603050405020304" pitchFamily="18" charset="0"/>
                <a:cs typeface="Times New Roman" panose="02020603050405020304" pitchFamily="18" charset="0"/>
              </a:rPr>
              <a:t>Social History through Film</a:t>
            </a:r>
            <a:r>
              <a:rPr lang="ro-RO"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Educational</a:t>
            </a:r>
            <a:r>
              <a:rPr lang="ro-RO"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Policies in the ‘Golden Age’</a:t>
            </a:r>
            <a:br>
              <a:rPr lang="en-US" sz="2400" dirty="0">
                <a:latin typeface="Times New Roman" panose="02020603050405020304" pitchFamily="18" charset="0"/>
                <a:cs typeface="Times New Roman" panose="02020603050405020304" pitchFamily="18" charset="0"/>
              </a:rPr>
            </a:br>
            <a:endParaRPr lang="en-US" sz="24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D4028251-97E1-B0D9-06EB-2029715AE80B}"/>
              </a:ext>
            </a:extLst>
          </p:cNvPr>
          <p:cNvSpPr>
            <a:spLocks noGrp="1"/>
          </p:cNvSpPr>
          <p:nvPr>
            <p:ph idx="1"/>
          </p:nvPr>
        </p:nvSpPr>
        <p:spPr>
          <a:xfrm>
            <a:off x="1325461" y="1644242"/>
            <a:ext cx="10179151" cy="4266980"/>
          </a:xfrm>
        </p:spPr>
        <p:txBody>
          <a:bodyPr/>
          <a:lstStyle/>
          <a:p>
            <a:pPr marL="0" indent="0">
              <a:buNone/>
            </a:pPr>
            <a:r>
              <a:rPr lang="en-US" b="1" i="1" dirty="0">
                <a:latin typeface="Times New Roman" panose="02020603050405020304" pitchFamily="18" charset="0"/>
                <a:cs typeface="Times New Roman" panose="02020603050405020304" pitchFamily="18" charset="0"/>
              </a:rPr>
              <a:t>“Anecdotal Takes on Social History. Tales of the Golden Age Told and Re-Told”</a:t>
            </a:r>
            <a:endParaRPr lang="ro-RO" b="1" i="1" dirty="0">
              <a:latin typeface="Times New Roman" panose="02020603050405020304" pitchFamily="18" charset="0"/>
              <a:cs typeface="Times New Roman" panose="02020603050405020304" pitchFamily="18" charset="0"/>
            </a:endParaRPr>
          </a:p>
          <a:p>
            <a:pPr marL="0" indent="0">
              <a:buNone/>
            </a:pPr>
            <a:endParaRPr lang="en-US" b="1" i="1" dirty="0">
              <a:latin typeface="Times New Roman" panose="02020603050405020304" pitchFamily="18" charset="0"/>
              <a:cs typeface="Times New Roman" panose="02020603050405020304" pitchFamily="18" charset="0"/>
            </a:endParaRPr>
          </a:p>
          <a:p>
            <a:pPr algn="just"/>
            <a:r>
              <a:rPr lang="ro-RO" dirty="0">
                <a:latin typeface="Times New Roman" panose="02020603050405020304" pitchFamily="18" charset="0"/>
                <a:cs typeface="Times New Roman" panose="02020603050405020304" pitchFamily="18" charset="0"/>
              </a:rPr>
              <a:t>S</a:t>
            </a:r>
            <a:r>
              <a:rPr lang="en-US" dirty="0" err="1">
                <a:latin typeface="Times New Roman" panose="02020603050405020304" pitchFamily="18" charset="0"/>
                <a:cs typeface="Times New Roman" panose="02020603050405020304" pitchFamily="18" charset="0"/>
              </a:rPr>
              <a:t>ocial</a:t>
            </a:r>
            <a:r>
              <a:rPr lang="en-US" dirty="0">
                <a:latin typeface="Times New Roman" panose="02020603050405020304" pitchFamily="18" charset="0"/>
                <a:cs typeface="Times New Roman" panose="02020603050405020304" pitchFamily="18" charset="0"/>
              </a:rPr>
              <a:t> history, as representative of postmodernity, may be</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equated with abandoning the grand narratives and with the postmodernist preference</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for disjointed and fragmentary </a:t>
            </a:r>
            <a:r>
              <a:rPr lang="en-US" i="1" dirty="0">
                <a:latin typeface="Times New Roman" panose="02020603050405020304" pitchFamily="18" charset="0"/>
                <a:cs typeface="Times New Roman" panose="02020603050405020304" pitchFamily="18" charset="0"/>
              </a:rPr>
              <a:t>petits </a:t>
            </a:r>
            <a:r>
              <a:rPr lang="en-US" i="1" dirty="0" err="1">
                <a:latin typeface="Times New Roman" panose="02020603050405020304" pitchFamily="18" charset="0"/>
                <a:cs typeface="Times New Roman" panose="02020603050405020304" pitchFamily="18" charset="0"/>
              </a:rPr>
              <a:t>récits</a:t>
            </a:r>
            <a:r>
              <a:rPr lang="ro-RO" dirty="0">
                <a:latin typeface="Times New Roman" panose="02020603050405020304" pitchFamily="18" charset="0"/>
                <a:cs typeface="Times New Roman" panose="02020603050405020304" pitchFamily="18" charset="0"/>
              </a:rPr>
              <a:t>.</a:t>
            </a:r>
          </a:p>
          <a:p>
            <a:pPr algn="just"/>
            <a:r>
              <a:rPr lang="ro-RO" i="1" dirty="0">
                <a:latin typeface="Times New Roman" panose="02020603050405020304" pitchFamily="18" charset="0"/>
                <a:cs typeface="Times New Roman" panose="02020603050405020304" pitchFamily="18" charset="0"/>
              </a:rPr>
              <a:t>Toamna bobocilor </a:t>
            </a:r>
            <a:r>
              <a:rPr lang="en-US" dirty="0">
                <a:latin typeface="Times New Roman" panose="02020603050405020304" pitchFamily="18" charset="0"/>
                <a:cs typeface="Times New Roman" panose="02020603050405020304" pitchFamily="18" charset="0"/>
              </a:rPr>
              <a:t>is parodic, open-ended, metafictional, and speaks about the lack of choices in an imposing system. </a:t>
            </a:r>
            <a:r>
              <a:rPr lang="ro-RO" dirty="0">
                <a:latin typeface="Times New Roman" panose="02020603050405020304" pitchFamily="18" charset="0"/>
                <a:cs typeface="Times New Roman" panose="02020603050405020304" pitchFamily="18" charset="0"/>
              </a:rPr>
              <a:t>I</a:t>
            </a:r>
            <a:r>
              <a:rPr lang="en-US" dirty="0" err="1">
                <a:latin typeface="Times New Roman" panose="02020603050405020304" pitchFamily="18" charset="0"/>
                <a:cs typeface="Times New Roman" panose="02020603050405020304" pitchFamily="18" charset="0"/>
              </a:rPr>
              <a:t>ts</a:t>
            </a:r>
            <a:r>
              <a:rPr lang="en-US" dirty="0">
                <a:latin typeface="Times New Roman" panose="02020603050405020304" pitchFamily="18" charset="0"/>
                <a:cs typeface="Times New Roman" panose="02020603050405020304" pitchFamily="18" charset="0"/>
              </a:rPr>
              <a:t> </a:t>
            </a:r>
            <a:r>
              <a:rPr lang="ro-RO"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realism</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is questionable. </a:t>
            </a:r>
            <a:r>
              <a:rPr lang="ro-RO" dirty="0">
                <a:latin typeface="Times New Roman" panose="02020603050405020304" pitchFamily="18" charset="0"/>
                <a:cs typeface="Times New Roman" panose="02020603050405020304" pitchFamily="18" charset="0"/>
              </a:rPr>
              <a:t>It </a:t>
            </a:r>
            <a:r>
              <a:rPr lang="en-US" dirty="0">
                <a:latin typeface="Times New Roman" panose="02020603050405020304" pitchFamily="18" charset="0"/>
                <a:cs typeface="Times New Roman" panose="02020603050405020304" pitchFamily="18" charset="0"/>
              </a:rPr>
              <a:t>is nothing </a:t>
            </a:r>
            <a:r>
              <a:rPr lang="ro-RO" dirty="0">
                <a:latin typeface="Times New Roman" panose="02020603050405020304" pitchFamily="18" charset="0"/>
                <a:cs typeface="Times New Roman" panose="02020603050405020304" pitchFamily="18" charset="0"/>
              </a:rPr>
              <a:t>more </a:t>
            </a:r>
            <a:r>
              <a:rPr lang="en-US" dirty="0">
                <a:latin typeface="Times New Roman" panose="02020603050405020304" pitchFamily="18" charset="0"/>
                <a:cs typeface="Times New Roman" panose="02020603050405020304" pitchFamily="18" charset="0"/>
              </a:rPr>
              <a:t>than a misleading tale of the Golden Age, one that gets to be told simultaneously with the events it depicts, but a tale, nonetheless. </a:t>
            </a:r>
            <a:endParaRPr lang="ro-RO"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More clearly postmodernist in its fragmented structure and intertextuality employed at the level of the short narratives announced as “urban myths of the communist age”,– in fact, small pieces of social history with insignificant </a:t>
            </a:r>
            <a:r>
              <a:rPr lang="ro-RO" dirty="0">
                <a:latin typeface="Times New Roman" panose="02020603050405020304" pitchFamily="18" charset="0"/>
                <a:cs typeface="Times New Roman" panose="02020603050405020304" pitchFamily="18" charset="0"/>
              </a:rPr>
              <a:t>E</a:t>
            </a:r>
            <a:r>
              <a:rPr lang="en-US" dirty="0" err="1">
                <a:latin typeface="Times New Roman" panose="02020603050405020304" pitchFamily="18" charset="0"/>
                <a:cs typeface="Times New Roman" panose="02020603050405020304" pitchFamily="18" charset="0"/>
              </a:rPr>
              <a:t>verymen</a:t>
            </a:r>
            <a:r>
              <a:rPr lang="en-US" dirty="0">
                <a:latin typeface="Times New Roman" panose="02020603050405020304" pitchFamily="18" charset="0"/>
                <a:cs typeface="Times New Roman" panose="02020603050405020304" pitchFamily="18" charset="0"/>
              </a:rPr>
              <a:t> as characters – is Cristian Mungiu’s </a:t>
            </a:r>
            <a:r>
              <a:rPr lang="en-US" i="1" dirty="0">
                <a:latin typeface="Times New Roman" panose="02020603050405020304" pitchFamily="18" charset="0"/>
                <a:cs typeface="Times New Roman" panose="02020603050405020304" pitchFamily="18" charset="0"/>
              </a:rPr>
              <a:t>Amintiri din epoca de aur</a:t>
            </a:r>
            <a:r>
              <a:rPr lang="ro-RO" i="1" dirty="0">
                <a:latin typeface="Times New Roman" panose="02020603050405020304" pitchFamily="18" charset="0"/>
                <a:cs typeface="Times New Roman" panose="02020603050405020304" pitchFamily="18" charset="0"/>
              </a:rPr>
              <a:t> </a:t>
            </a:r>
            <a:r>
              <a:rPr lang="ro-RO"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2009</a:t>
            </a:r>
            <a:r>
              <a:rPr lang="ro-RO"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6365074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2B09CD-428F-CB1F-A64D-C930131A0C93}"/>
              </a:ext>
            </a:extLst>
          </p:cNvPr>
          <p:cNvSpPr>
            <a:spLocks noGrp="1"/>
          </p:cNvSpPr>
          <p:nvPr>
            <p:ph type="title"/>
          </p:nvPr>
        </p:nvSpPr>
        <p:spPr>
          <a:xfrm>
            <a:off x="1644243" y="624110"/>
            <a:ext cx="9860370" cy="1280890"/>
          </a:xfrm>
        </p:spPr>
        <p:txBody>
          <a:bodyPr>
            <a:normAutofit/>
          </a:bodyPr>
          <a:lstStyle/>
          <a:p>
            <a:r>
              <a:rPr lang="ro-RO" dirty="0">
                <a:latin typeface="Times New Roman" panose="02020603050405020304" pitchFamily="18" charset="0"/>
                <a:cs typeface="Times New Roman" panose="02020603050405020304" pitchFamily="18" charset="0"/>
              </a:rPr>
              <a:t>#rezist</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8525573-1217-2F34-01E0-F730C46EA429}"/>
              </a:ext>
            </a:extLst>
          </p:cNvPr>
          <p:cNvSpPr>
            <a:spLocks noGrp="1"/>
          </p:cNvSpPr>
          <p:nvPr>
            <p:ph idx="1"/>
          </p:nvPr>
        </p:nvSpPr>
        <p:spPr>
          <a:xfrm>
            <a:off x="1434517" y="1585519"/>
            <a:ext cx="10070095" cy="4325703"/>
          </a:xfrm>
        </p:spPr>
        <p:txBody>
          <a:bodyPr/>
          <a:lstStyle/>
          <a:p>
            <a:pPr marL="0" indent="0">
              <a:buNone/>
            </a:pPr>
            <a:r>
              <a:rPr lang="en-US" b="1" i="1" dirty="0">
                <a:latin typeface="Times New Roman" panose="02020603050405020304" pitchFamily="18" charset="0"/>
                <a:cs typeface="Times New Roman" panose="02020603050405020304" pitchFamily="18" charset="0"/>
              </a:rPr>
              <a:t>“</a:t>
            </a:r>
            <a:r>
              <a:rPr lang="nn-NO" b="1" i="1" dirty="0">
                <a:latin typeface="Times New Roman" panose="02020603050405020304" pitchFamily="18" charset="0"/>
                <a:cs typeface="Times New Roman" panose="02020603050405020304" pitchFamily="18" charset="0"/>
              </a:rPr>
              <a:t>Speech Acts of #REZIST</a:t>
            </a:r>
            <a:r>
              <a:rPr lang="en-US" b="1" i="1" dirty="0">
                <a:latin typeface="Times New Roman" panose="02020603050405020304" pitchFamily="18" charset="0"/>
                <a:cs typeface="Times New Roman" panose="02020603050405020304" pitchFamily="18" charset="0"/>
              </a:rPr>
              <a:t>”</a:t>
            </a:r>
          </a:p>
          <a:p>
            <a:pPr marL="0" indent="0">
              <a:buNone/>
            </a:pPr>
            <a:br>
              <a:rPr lang="ro-RO" b="1" i="1" dirty="0">
                <a:latin typeface="Times New Roman" panose="02020603050405020304" pitchFamily="18" charset="0"/>
                <a:cs typeface="Times New Roman" panose="02020603050405020304" pitchFamily="18" charset="0"/>
              </a:rPr>
            </a:br>
            <a:r>
              <a:rPr lang="en-US" i="1" dirty="0">
                <a:latin typeface="Times New Roman" panose="02020603050405020304" pitchFamily="18" charset="0"/>
                <a:cs typeface="Times New Roman" panose="02020603050405020304" pitchFamily="18" charset="0"/>
              </a:rPr>
              <a:t>Bulletin of </a:t>
            </a:r>
            <a:r>
              <a:rPr lang="en-US" i="1" dirty="0" err="1">
                <a:latin typeface="Times New Roman" panose="02020603050405020304" pitchFamily="18" charset="0"/>
                <a:cs typeface="Times New Roman" panose="02020603050405020304" pitchFamily="18" charset="0"/>
              </a:rPr>
              <a:t>Transilvania</a:t>
            </a:r>
            <a:r>
              <a:rPr lang="en-US" i="1" dirty="0">
                <a:latin typeface="Times New Roman" panose="02020603050405020304" pitchFamily="18" charset="0"/>
                <a:cs typeface="Times New Roman" panose="02020603050405020304" pitchFamily="18" charset="0"/>
              </a:rPr>
              <a:t> University of Brasov</a:t>
            </a:r>
            <a:r>
              <a:rPr lang="en-US" dirty="0">
                <a:latin typeface="Times New Roman" panose="02020603050405020304" pitchFamily="18" charset="0"/>
                <a:cs typeface="Times New Roman" panose="02020603050405020304" pitchFamily="18" charset="0"/>
              </a:rPr>
              <a:t> 2018 (EBSCO)</a:t>
            </a:r>
          </a:p>
          <a:p>
            <a:pPr marL="0" indent="0">
              <a:buNone/>
            </a:pPr>
            <a:endParaRPr lang="ro-RO"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It set</a:t>
            </a:r>
            <a:r>
              <a:rPr lang="ro-RO" dirty="0">
                <a:latin typeface="Times New Roman" panose="02020603050405020304" pitchFamily="18" charset="0"/>
                <a:cs typeface="Times New Roman" panose="02020603050405020304" pitchFamily="18" charset="0"/>
              </a:rPr>
              <a:t>s</a:t>
            </a:r>
            <a:r>
              <a:rPr lang="en-US" dirty="0">
                <a:latin typeface="Times New Roman" panose="02020603050405020304" pitchFamily="18" charset="0"/>
                <a:cs typeface="Times New Roman" panose="02020603050405020304" pitchFamily="18" charset="0"/>
              </a:rPr>
              <a:t> from the adoption of Emergency Ordinance no 13/ 2017 </a:t>
            </a:r>
            <a:r>
              <a:rPr lang="ro-RO" dirty="0">
                <a:latin typeface="Times New Roman" panose="02020603050405020304" pitchFamily="18" charset="0"/>
                <a:cs typeface="Times New Roman" panose="02020603050405020304" pitchFamily="18" charset="0"/>
              </a:rPr>
              <a:t>on</a:t>
            </a:r>
            <a:r>
              <a:rPr lang="en-US" dirty="0">
                <a:latin typeface="Times New Roman" panose="02020603050405020304" pitchFamily="18" charset="0"/>
                <a:cs typeface="Times New Roman" panose="02020603050405020304" pitchFamily="18" charset="0"/>
              </a:rPr>
              <a:t> the evening of January 31st, 2017, which prompted the most powerful manifestations of popular protest Romania had witnessed since the Revolution of December 1989. </a:t>
            </a:r>
            <a:endParaRPr lang="ro-RO"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The illocutionary force of slogans such as “Like thieves in the night”, “PSD – the red plague”, “Corruption kills”, and hundreds of other slogans heard or read on placards and widely distributed in the social media, drew the undivided attention of the press throughout the world.</a:t>
            </a:r>
            <a:endParaRPr lang="ro-RO"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 This paper employs pragmatics in discussing the speech acts which make up the core corpus of the slogans of the #REZIST movement, in view of revealing their contribution to the creation of a positive image of Romania </a:t>
            </a:r>
            <a:r>
              <a:rPr lang="ro-RO" dirty="0">
                <a:latin typeface="Times New Roman" panose="02020603050405020304" pitchFamily="18" charset="0"/>
                <a:cs typeface="Times New Roman" panose="02020603050405020304" pitchFamily="18" charset="0"/>
              </a:rPr>
              <a:t>at</a:t>
            </a:r>
            <a:r>
              <a:rPr lang="en-US" dirty="0">
                <a:latin typeface="Times New Roman" panose="02020603050405020304" pitchFamily="18" charset="0"/>
                <a:cs typeface="Times New Roman" panose="02020603050405020304" pitchFamily="18" charset="0"/>
              </a:rPr>
              <a:t> the international level</a:t>
            </a:r>
            <a:r>
              <a:rPr lang="ro-RO" dirty="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6967536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028E2C-4593-CFEA-2458-7F242A89A6EA}"/>
              </a:ext>
            </a:extLst>
          </p:cNvPr>
          <p:cNvSpPr>
            <a:spLocks noGrp="1"/>
          </p:cNvSpPr>
          <p:nvPr>
            <p:ph type="title"/>
          </p:nvPr>
        </p:nvSpPr>
        <p:spPr>
          <a:xfrm>
            <a:off x="1731145" y="624110"/>
            <a:ext cx="9773467" cy="818796"/>
          </a:xfrm>
        </p:spPr>
        <p:txBody>
          <a:bodyPr>
            <a:normAutofit/>
          </a:bodyPr>
          <a:lstStyle/>
          <a:p>
            <a:r>
              <a:rPr lang="en-US" sz="3200" dirty="0">
                <a:latin typeface="Times New Roman" panose="02020603050405020304" pitchFamily="18" charset="0"/>
                <a:cs typeface="Times New Roman" panose="02020603050405020304" pitchFamily="18" charset="0"/>
              </a:rPr>
              <a:t>...a country like the Holy Sun in the sky</a:t>
            </a:r>
          </a:p>
        </p:txBody>
      </p:sp>
      <p:sp>
        <p:nvSpPr>
          <p:cNvPr id="3" name="Content Placeholder 2">
            <a:extLst>
              <a:ext uri="{FF2B5EF4-FFF2-40B4-BE49-F238E27FC236}">
                <a16:creationId xmlns:a16="http://schemas.microsoft.com/office/drawing/2014/main" id="{DD3BE104-1464-9825-0588-7448992A48FE}"/>
              </a:ext>
            </a:extLst>
          </p:cNvPr>
          <p:cNvSpPr>
            <a:spLocks noGrp="1"/>
          </p:cNvSpPr>
          <p:nvPr>
            <p:ph idx="1"/>
          </p:nvPr>
        </p:nvSpPr>
        <p:spPr>
          <a:xfrm>
            <a:off x="1199626" y="1853966"/>
            <a:ext cx="10304986" cy="4057255"/>
          </a:xfrm>
        </p:spPr>
        <p:txBody>
          <a:bodyPr>
            <a:normAutofit/>
          </a:bodyPr>
          <a:lstStyle/>
          <a:p>
            <a:pPr marL="0" indent="0">
              <a:buNone/>
            </a:pPr>
            <a:r>
              <a:rPr lang="en-US" sz="1600" b="1" i="1" dirty="0">
                <a:latin typeface="Times New Roman" panose="02020603050405020304" pitchFamily="18" charset="0"/>
                <a:cs typeface="Times New Roman" panose="02020603050405020304" pitchFamily="18" charset="0"/>
              </a:rPr>
              <a:t>“Hate speech revisited in Romanian political discourse: from the Legion of the Archangel Michael (1927–1941) to AUR (2020–present day)”</a:t>
            </a:r>
            <a:endParaRPr lang="ro-RO" sz="1600" b="1" i="1" dirty="0">
              <a:latin typeface="Times New Roman" panose="02020603050405020304" pitchFamily="18" charset="0"/>
              <a:cs typeface="Times New Roman" panose="02020603050405020304" pitchFamily="18" charset="0"/>
            </a:endParaRPr>
          </a:p>
          <a:p>
            <a:pPr marL="0" indent="0">
              <a:buNone/>
            </a:pPr>
            <a:br>
              <a:rPr lang="ro-RO" sz="1600" dirty="0">
                <a:latin typeface="Times New Roman" panose="02020603050405020304" pitchFamily="18" charset="0"/>
                <a:cs typeface="Times New Roman" panose="02020603050405020304" pitchFamily="18" charset="0"/>
              </a:rPr>
            </a:br>
            <a:r>
              <a:rPr lang="en-US" sz="1600" i="1" dirty="0">
                <a:latin typeface="Times New Roman" panose="02020603050405020304" pitchFamily="18" charset="0"/>
                <a:cs typeface="Times New Roman" panose="02020603050405020304" pitchFamily="18" charset="0"/>
              </a:rPr>
              <a:t>Humanities and Social Sciences Communications </a:t>
            </a:r>
            <a:r>
              <a:rPr lang="en-US" sz="1600" dirty="0">
                <a:latin typeface="Times New Roman" panose="02020603050405020304" pitchFamily="18" charset="0"/>
                <a:cs typeface="Times New Roman" panose="02020603050405020304" pitchFamily="18" charset="0"/>
              </a:rPr>
              <a:t>(Palgrave/Nature), 2022 </a:t>
            </a:r>
            <a:br>
              <a:rPr lang="ro-RO" sz="1600" dirty="0">
                <a:latin typeface="Times New Roman" panose="02020603050405020304" pitchFamily="18" charset="0"/>
                <a:cs typeface="Times New Roman" panose="02020603050405020304" pitchFamily="18" charset="0"/>
              </a:rPr>
            </a:br>
            <a:r>
              <a:rPr lang="en-US" sz="1600" dirty="0">
                <a:latin typeface="Times New Roman" panose="02020603050405020304" pitchFamily="18" charset="0"/>
                <a:cs typeface="Times New Roman" panose="02020603050405020304" pitchFamily="18" charset="0"/>
              </a:rPr>
              <a:t>(</a:t>
            </a:r>
            <a:r>
              <a:rPr lang="ro-RO" sz="1600" dirty="0" err="1">
                <a:latin typeface="Times New Roman" panose="02020603050405020304" pitchFamily="18" charset="0"/>
                <a:cs typeface="Times New Roman" panose="02020603050405020304" pitchFamily="18" charset="0"/>
              </a:rPr>
              <a:t>co-authored</a:t>
            </a:r>
            <a:r>
              <a:rPr lang="ro-RO"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with Alexandru Praisler) </a:t>
            </a:r>
            <a:br>
              <a:rPr lang="ro-RO" sz="1600" dirty="0">
                <a:latin typeface="Times New Roman" panose="02020603050405020304" pitchFamily="18" charset="0"/>
                <a:cs typeface="Times New Roman" panose="02020603050405020304" pitchFamily="18" charset="0"/>
              </a:rPr>
            </a:br>
            <a:r>
              <a:rPr lang="en-US" sz="1600" dirty="0">
                <a:latin typeface="Times New Roman" panose="02020603050405020304" pitchFamily="18" charset="0"/>
                <a:cs typeface="Times New Roman" panose="02020603050405020304" pitchFamily="18" charset="0"/>
              </a:rPr>
              <a:t>Web of Science, </a:t>
            </a:r>
            <a:r>
              <a:rPr lang="ro-RO" sz="1600" dirty="0">
                <a:latin typeface="Times New Roman" panose="02020603050405020304" pitchFamily="18" charset="0"/>
                <a:cs typeface="Times New Roman" panose="02020603050405020304" pitchFamily="18" charset="0"/>
              </a:rPr>
              <a:t>Q1 (AHCI), Q2 (SSCI), IF 3.5</a:t>
            </a:r>
          </a:p>
          <a:p>
            <a:pPr marL="0" indent="0">
              <a:buNone/>
            </a:pPr>
            <a:endParaRPr lang="en-US" sz="1600" dirty="0">
              <a:latin typeface="Times New Roman" panose="02020603050405020304" pitchFamily="18" charset="0"/>
              <a:cs typeface="Times New Roman" panose="02020603050405020304" pitchFamily="18" charset="0"/>
            </a:endParaRPr>
          </a:p>
          <a:p>
            <a:pPr algn="just"/>
            <a:r>
              <a:rPr lang="en-US" sz="1600" b="0" i="0" dirty="0">
                <a:solidFill>
                  <a:srgbClr val="222222"/>
                </a:solidFill>
                <a:effectLst/>
                <a:latin typeface="Times New Roman" panose="02020603050405020304" pitchFamily="18" charset="0"/>
                <a:cs typeface="Times New Roman" panose="02020603050405020304" pitchFamily="18" charset="0"/>
              </a:rPr>
              <a:t>Ultra-conservative, ultra-Orthodox, nationalist and xenophobic, advocating “family, nation, Christian faith and liberty”, the party </a:t>
            </a:r>
            <a:r>
              <a:rPr lang="en-US" sz="1600" b="0" i="0" dirty="0" err="1">
                <a:solidFill>
                  <a:srgbClr val="222222"/>
                </a:solidFill>
                <a:effectLst/>
                <a:latin typeface="Times New Roman" panose="02020603050405020304" pitchFamily="18" charset="0"/>
                <a:cs typeface="Times New Roman" panose="02020603050405020304" pitchFamily="18" charset="0"/>
              </a:rPr>
              <a:t>Alianța</a:t>
            </a:r>
            <a:r>
              <a:rPr lang="en-US" sz="1600" b="0" i="0" dirty="0">
                <a:solidFill>
                  <a:srgbClr val="222222"/>
                </a:solidFill>
                <a:effectLst/>
                <a:latin typeface="Times New Roman" panose="02020603050405020304" pitchFamily="18" charset="0"/>
                <a:cs typeface="Times New Roman" panose="02020603050405020304" pitchFamily="18" charset="0"/>
              </a:rPr>
              <a:t> </a:t>
            </a:r>
            <a:r>
              <a:rPr lang="en-US" sz="1600" b="0" i="0" dirty="0" err="1">
                <a:solidFill>
                  <a:srgbClr val="222222"/>
                </a:solidFill>
                <a:effectLst/>
                <a:latin typeface="Times New Roman" panose="02020603050405020304" pitchFamily="18" charset="0"/>
                <a:cs typeface="Times New Roman" panose="02020603050405020304" pitchFamily="18" charset="0"/>
              </a:rPr>
              <a:t>pentru</a:t>
            </a:r>
            <a:r>
              <a:rPr lang="en-US" sz="1600" b="0" i="0" dirty="0">
                <a:solidFill>
                  <a:srgbClr val="222222"/>
                </a:solidFill>
                <a:effectLst/>
                <a:latin typeface="Times New Roman" panose="02020603050405020304" pitchFamily="18" charset="0"/>
                <a:cs typeface="Times New Roman" panose="02020603050405020304" pitchFamily="18" charset="0"/>
              </a:rPr>
              <a:t> </a:t>
            </a:r>
            <a:r>
              <a:rPr lang="en-US" sz="1600" b="0" i="0" dirty="0" err="1">
                <a:solidFill>
                  <a:srgbClr val="222222"/>
                </a:solidFill>
                <a:effectLst/>
                <a:latin typeface="Times New Roman" panose="02020603050405020304" pitchFamily="18" charset="0"/>
                <a:cs typeface="Times New Roman" panose="02020603050405020304" pitchFamily="18" charset="0"/>
              </a:rPr>
              <a:t>Uniunea</a:t>
            </a:r>
            <a:r>
              <a:rPr lang="en-US" sz="1600" b="0" i="0" dirty="0">
                <a:solidFill>
                  <a:srgbClr val="222222"/>
                </a:solidFill>
                <a:effectLst/>
                <a:latin typeface="Times New Roman" panose="02020603050405020304" pitchFamily="18" charset="0"/>
                <a:cs typeface="Times New Roman" panose="02020603050405020304" pitchFamily="18" charset="0"/>
              </a:rPr>
              <a:t> </a:t>
            </a:r>
            <a:r>
              <a:rPr lang="en-US" sz="1600" b="0" i="0" dirty="0" err="1">
                <a:solidFill>
                  <a:srgbClr val="222222"/>
                </a:solidFill>
                <a:effectLst/>
                <a:latin typeface="Times New Roman" panose="02020603050405020304" pitchFamily="18" charset="0"/>
                <a:cs typeface="Times New Roman" panose="02020603050405020304" pitchFamily="18" charset="0"/>
              </a:rPr>
              <a:t>Românilor</a:t>
            </a:r>
            <a:r>
              <a:rPr lang="en-US" sz="1600" b="0" i="0" dirty="0">
                <a:solidFill>
                  <a:srgbClr val="222222"/>
                </a:solidFill>
                <a:effectLst/>
                <a:latin typeface="Times New Roman" panose="02020603050405020304" pitchFamily="18" charset="0"/>
                <a:cs typeface="Times New Roman" panose="02020603050405020304" pitchFamily="18" charset="0"/>
              </a:rPr>
              <a:t> (AUR)</a:t>
            </a:r>
            <a:r>
              <a:rPr lang="ro-RO" sz="1600" b="0" i="0" dirty="0">
                <a:solidFill>
                  <a:srgbClr val="222222"/>
                </a:solidFill>
                <a:effectLst/>
                <a:latin typeface="Times New Roman" panose="02020603050405020304" pitchFamily="18" charset="0"/>
                <a:cs typeface="Times New Roman" panose="02020603050405020304" pitchFamily="18" charset="0"/>
              </a:rPr>
              <a:t> </a:t>
            </a:r>
            <a:r>
              <a:rPr lang="en-US" sz="1600" b="0" i="0" dirty="0">
                <a:solidFill>
                  <a:srgbClr val="222222"/>
                </a:solidFill>
                <a:effectLst/>
                <a:latin typeface="Times New Roman" panose="02020603050405020304" pitchFamily="18" charset="0"/>
                <a:cs typeface="Times New Roman" panose="02020603050405020304" pitchFamily="18" charset="0"/>
              </a:rPr>
              <a:t>campaigned in an insidious manner, both in social media and in the poorer rural areas of Romania, gathering a momentum that few could foresee in the 2020 elections. </a:t>
            </a:r>
            <a:endParaRPr lang="ro-RO" sz="1600" b="0" i="0" dirty="0">
              <a:solidFill>
                <a:srgbClr val="222222"/>
              </a:solidFill>
              <a:effectLst/>
              <a:latin typeface="Times New Roman" panose="02020603050405020304" pitchFamily="18" charset="0"/>
              <a:cs typeface="Times New Roman" panose="02020603050405020304" pitchFamily="18" charset="0"/>
            </a:endParaRPr>
          </a:p>
          <a:p>
            <a:pPr algn="just"/>
            <a:r>
              <a:rPr lang="ro-RO" sz="1600" b="0" i="0" dirty="0">
                <a:solidFill>
                  <a:srgbClr val="222222"/>
                </a:solidFill>
                <a:effectLst/>
                <a:latin typeface="Times New Roman" panose="02020603050405020304" pitchFamily="18" charset="0"/>
                <a:cs typeface="Times New Roman" panose="02020603050405020304" pitchFamily="18" charset="0"/>
              </a:rPr>
              <a:t>D</a:t>
            </a:r>
            <a:r>
              <a:rPr lang="en-US" sz="1600" b="0" i="0" dirty="0" err="1">
                <a:solidFill>
                  <a:srgbClr val="222222"/>
                </a:solidFill>
                <a:effectLst/>
                <a:latin typeface="Times New Roman" panose="02020603050405020304" pitchFamily="18" charset="0"/>
                <a:cs typeface="Times New Roman" panose="02020603050405020304" pitchFamily="18" charset="0"/>
              </a:rPr>
              <a:t>rawing</a:t>
            </a:r>
            <a:r>
              <a:rPr lang="en-US" sz="1600" b="0" i="0" dirty="0">
                <a:solidFill>
                  <a:srgbClr val="222222"/>
                </a:solidFill>
                <a:effectLst/>
                <a:latin typeface="Times New Roman" panose="02020603050405020304" pitchFamily="18" charset="0"/>
                <a:cs typeface="Times New Roman" panose="02020603050405020304" pitchFamily="18" charset="0"/>
              </a:rPr>
              <a:t> on the Discourse-Historical Approach (DHA), this paper </a:t>
            </a:r>
            <a:r>
              <a:rPr lang="en-US" sz="1600" b="0" i="0" dirty="0" err="1">
                <a:solidFill>
                  <a:srgbClr val="222222"/>
                </a:solidFill>
                <a:effectLst/>
                <a:latin typeface="Times New Roman" panose="02020603050405020304" pitchFamily="18" charset="0"/>
                <a:cs typeface="Times New Roman" panose="02020603050405020304" pitchFamily="18" charset="0"/>
              </a:rPr>
              <a:t>analyse</a:t>
            </a:r>
            <a:r>
              <a:rPr lang="ro-RO" sz="1600" b="0" i="0" dirty="0">
                <a:solidFill>
                  <a:srgbClr val="222222"/>
                </a:solidFill>
                <a:effectLst/>
                <a:latin typeface="Times New Roman" panose="02020603050405020304" pitchFamily="18" charset="0"/>
                <a:cs typeface="Times New Roman" panose="02020603050405020304" pitchFamily="18" charset="0"/>
              </a:rPr>
              <a:t>s</a:t>
            </a:r>
            <a:r>
              <a:rPr lang="en-US" sz="1600" b="0" i="0" dirty="0">
                <a:solidFill>
                  <a:srgbClr val="222222"/>
                </a:solidFill>
                <a:effectLst/>
                <a:latin typeface="Times New Roman" panose="02020603050405020304" pitchFamily="18" charset="0"/>
                <a:cs typeface="Times New Roman" panose="02020603050405020304" pitchFamily="18" charset="0"/>
              </a:rPr>
              <a:t> samples of a speech of one of the leaders/ideologists of AUR, comparing them with the inflammatory discourse that paved the way </a:t>
            </a:r>
            <a:r>
              <a:rPr lang="ro-RO" sz="1600" b="0" i="0" dirty="0">
                <a:solidFill>
                  <a:srgbClr val="222222"/>
                </a:solidFill>
                <a:effectLst/>
                <a:latin typeface="Times New Roman" panose="02020603050405020304" pitchFamily="18" charset="0"/>
                <a:cs typeface="Times New Roman" panose="02020603050405020304" pitchFamily="18" charset="0"/>
              </a:rPr>
              <a:t>for</a:t>
            </a:r>
            <a:r>
              <a:rPr lang="en-US" sz="1600" b="0" i="0" dirty="0">
                <a:solidFill>
                  <a:srgbClr val="222222"/>
                </a:solidFill>
                <a:effectLst/>
                <a:latin typeface="Times New Roman" panose="02020603050405020304" pitchFamily="18" charset="0"/>
                <a:cs typeface="Times New Roman" panose="02020603050405020304" pitchFamily="18" charset="0"/>
              </a:rPr>
              <a:t> the Legionaries’ coming to power in 1940.</a:t>
            </a: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017899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97592BA-4ABC-4E79-AB68-F779B97EBA3A}"/>
              </a:ext>
            </a:extLst>
          </p:cNvPr>
          <p:cNvSpPr>
            <a:spLocks noGrp="1"/>
          </p:cNvSpPr>
          <p:nvPr>
            <p:ph type="title"/>
          </p:nvPr>
        </p:nvSpPr>
        <p:spPr>
          <a:xfrm>
            <a:off x="1669409" y="672873"/>
            <a:ext cx="9182061" cy="761644"/>
          </a:xfrm>
        </p:spPr>
        <p:txBody>
          <a:bodyPr>
            <a:normAutofit/>
          </a:bodyPr>
          <a:lstStyle/>
          <a:p>
            <a:r>
              <a:rPr lang="en-US" sz="2400" dirty="0">
                <a:latin typeface="Times New Roman" panose="02020603050405020304" pitchFamily="18" charset="0"/>
                <a:cs typeface="Times New Roman" panose="02020603050405020304" pitchFamily="18" charset="0"/>
              </a:rPr>
              <a:t>Constructions of feminine identity in literature and film</a:t>
            </a:r>
          </a:p>
        </p:txBody>
      </p:sp>
      <p:sp>
        <p:nvSpPr>
          <p:cNvPr id="3" name="Content Placeholder 2">
            <a:extLst>
              <a:ext uri="{FF2B5EF4-FFF2-40B4-BE49-F238E27FC236}">
                <a16:creationId xmlns:a16="http://schemas.microsoft.com/office/drawing/2014/main" id="{08EDB1D3-A52A-455A-AAFB-8EFE096AA4A5}"/>
              </a:ext>
            </a:extLst>
          </p:cNvPr>
          <p:cNvSpPr>
            <a:spLocks noGrp="1"/>
          </p:cNvSpPr>
          <p:nvPr>
            <p:ph idx="1"/>
          </p:nvPr>
        </p:nvSpPr>
        <p:spPr>
          <a:xfrm>
            <a:off x="301841" y="1434517"/>
            <a:ext cx="8491319" cy="4750610"/>
          </a:xfrm>
        </p:spPr>
        <p:txBody>
          <a:bodyPr>
            <a:normAutofit/>
          </a:bodyPr>
          <a:lstStyle/>
          <a:p>
            <a:pPr marL="0" indent="0" algn="just">
              <a:buNone/>
            </a:pPr>
            <a:r>
              <a:rPr lang="en-US" sz="2000" b="1" i="1" dirty="0">
                <a:latin typeface="Times New Roman" panose="02020603050405020304" pitchFamily="18" charset="0"/>
                <a:cs typeface="Times New Roman" panose="02020603050405020304" pitchFamily="18" charset="0"/>
              </a:rPr>
              <a:t>William Shakespeare’s Macbeth on Film – From Interpretation to Revision</a:t>
            </a:r>
          </a:p>
        </p:txBody>
      </p:sp>
      <p:pic>
        <p:nvPicPr>
          <p:cNvPr id="5" name="Content Placeholder 3">
            <a:extLst>
              <a:ext uri="{FF2B5EF4-FFF2-40B4-BE49-F238E27FC236}">
                <a16:creationId xmlns:a16="http://schemas.microsoft.com/office/drawing/2014/main" id="{D4F9D534-4421-480F-9DE9-06A2F733E0C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63504" y="1649819"/>
            <a:ext cx="2732057" cy="4416804"/>
          </a:xfrm>
          <a:prstGeom prst="rect">
            <a:avLst/>
          </a:prstGeom>
          <a:effectLst>
            <a:softEdge rad="63500"/>
          </a:effectLst>
        </p:spPr>
      </p:pic>
      <p:sp>
        <p:nvSpPr>
          <p:cNvPr id="7" name="TextBox 6">
            <a:extLst>
              <a:ext uri="{FF2B5EF4-FFF2-40B4-BE49-F238E27FC236}">
                <a16:creationId xmlns:a16="http://schemas.microsoft.com/office/drawing/2014/main" id="{35F34572-E68B-41EF-B485-AD5EEB4AF019}"/>
              </a:ext>
            </a:extLst>
          </p:cNvPr>
          <p:cNvSpPr txBox="1"/>
          <p:nvPr/>
        </p:nvSpPr>
        <p:spPr>
          <a:xfrm>
            <a:off x="396439" y="2691112"/>
            <a:ext cx="8667065" cy="3285323"/>
          </a:xfrm>
          <a:prstGeom prst="rect">
            <a:avLst/>
          </a:prstGeom>
          <a:noFill/>
        </p:spPr>
        <p:txBody>
          <a:bodyPr wrap="square" rtlCol="0">
            <a:spAutoFit/>
          </a:bodyPr>
          <a:lstStyle/>
          <a:p>
            <a:pPr marL="285750" indent="-285750" algn="just">
              <a:lnSpc>
                <a:spcPct val="150000"/>
              </a:lnSpc>
              <a:buFont typeface="Wingdings" panose="05000000000000000000" pitchFamily="2" charset="2"/>
              <a:buChar char="Ø"/>
            </a:pPr>
            <a:r>
              <a:rPr lang="en-US" sz="1400" dirty="0">
                <a:latin typeface="Times New Roman" panose="02020603050405020304" pitchFamily="18" charset="0"/>
                <a:cs typeface="Times New Roman" panose="02020603050405020304" pitchFamily="18" charset="0"/>
              </a:rPr>
              <a:t>Lambert Academic Publishing, 2015</a:t>
            </a:r>
          </a:p>
          <a:p>
            <a:pPr algn="just">
              <a:lnSpc>
                <a:spcPct val="150000"/>
              </a:lnSpc>
            </a:pPr>
            <a:endParaRPr lang="ro-RO" sz="1400" dirty="0">
              <a:latin typeface="Times New Roman" panose="02020603050405020304" pitchFamily="18" charset="0"/>
              <a:cs typeface="Times New Roman" panose="02020603050405020304" pitchFamily="18" charset="0"/>
            </a:endParaRPr>
          </a:p>
          <a:p>
            <a:pPr marL="285750" indent="-285750" algn="just">
              <a:lnSpc>
                <a:spcPct val="150000"/>
              </a:lnSpc>
              <a:buFont typeface="Wingdings" panose="05000000000000000000" pitchFamily="2" charset="2"/>
              <a:buChar char="Ø"/>
            </a:pPr>
            <a:r>
              <a:rPr lang="en-US" sz="1400" dirty="0">
                <a:latin typeface="Times New Roman" panose="02020603050405020304" pitchFamily="18" charset="0"/>
                <a:cs typeface="Times New Roman" panose="02020603050405020304" pitchFamily="18" charset="0"/>
              </a:rPr>
              <a:t>The book tackles controversial issues related to the various meanings of Shakespeare’s </a:t>
            </a:r>
            <a:r>
              <a:rPr lang="en-US" sz="1400" i="1" dirty="0">
                <a:latin typeface="Times New Roman" panose="02020603050405020304" pitchFamily="18" charset="0"/>
                <a:cs typeface="Times New Roman" panose="02020603050405020304" pitchFamily="18" charset="0"/>
              </a:rPr>
              <a:t>Macbeth</a:t>
            </a:r>
            <a:r>
              <a:rPr lang="en-US" sz="1400" dirty="0">
                <a:latin typeface="Times New Roman" panose="02020603050405020304" pitchFamily="18" charset="0"/>
                <a:cs typeface="Times New Roman" panose="02020603050405020304" pitchFamily="18" charset="0"/>
              </a:rPr>
              <a:t> that literary criticism has insisted upon, the art of adapting literature for the screen, and</a:t>
            </a:r>
            <a:r>
              <a:rPr lang="ro-RO" sz="1400" dirty="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cultural dynamics.</a:t>
            </a:r>
            <a:endParaRPr lang="ro-RO" sz="1400" dirty="0">
              <a:latin typeface="Times New Roman" panose="02020603050405020304" pitchFamily="18" charset="0"/>
              <a:cs typeface="Times New Roman" panose="02020603050405020304" pitchFamily="18" charset="0"/>
            </a:endParaRPr>
          </a:p>
          <a:p>
            <a:pPr marL="285750" indent="-285750" algn="just">
              <a:lnSpc>
                <a:spcPct val="150000"/>
              </a:lnSpc>
              <a:buFont typeface="Wingdings" panose="05000000000000000000" pitchFamily="2" charset="2"/>
              <a:buChar char="Ø"/>
            </a:pPr>
            <a:r>
              <a:rPr lang="en-US" sz="1400" dirty="0">
                <a:latin typeface="Times New Roman" panose="02020603050405020304" pitchFamily="18" charset="0"/>
                <a:cs typeface="Times New Roman" panose="02020603050405020304" pitchFamily="18" charset="0"/>
              </a:rPr>
              <a:t> Since the play allows psychoanalytical and feminist readings, these conceptual apparatuses are also applied for the investigation of the filmic texts, focusing mainly </a:t>
            </a:r>
            <a:r>
              <a:rPr lang="ro-RO" sz="1400" dirty="0">
                <a:latin typeface="Times New Roman" panose="02020603050405020304" pitchFamily="18" charset="0"/>
                <a:cs typeface="Times New Roman" panose="02020603050405020304" pitchFamily="18" charset="0"/>
              </a:rPr>
              <a:t>on </a:t>
            </a:r>
            <a:r>
              <a:rPr lang="en-US" sz="1400" dirty="0">
                <a:latin typeface="Times New Roman" panose="02020603050405020304" pitchFamily="18" charset="0"/>
                <a:cs typeface="Times New Roman" panose="02020603050405020304" pitchFamily="18" charset="0"/>
              </a:rPr>
              <a:t>Lady Macbeth, Macbeth himself, and the three witches, as represented in four films, stressing the hypostases of feminine power over the weaker male. </a:t>
            </a:r>
            <a:endParaRPr lang="ro-RO" sz="1400" dirty="0">
              <a:latin typeface="Times New Roman" panose="02020603050405020304" pitchFamily="18" charset="0"/>
              <a:cs typeface="Times New Roman" panose="02020603050405020304" pitchFamily="18" charset="0"/>
            </a:endParaRPr>
          </a:p>
          <a:p>
            <a:pPr marL="285750" indent="-285750" algn="just">
              <a:lnSpc>
                <a:spcPct val="150000"/>
              </a:lnSpc>
              <a:buFont typeface="Wingdings" panose="05000000000000000000" pitchFamily="2" charset="2"/>
              <a:buChar char="Ø"/>
            </a:pPr>
            <a:r>
              <a:rPr lang="en-US" sz="1400" dirty="0">
                <a:latin typeface="Times New Roman" panose="02020603050405020304" pitchFamily="18" charset="0"/>
                <a:cs typeface="Times New Roman" panose="02020603050405020304" pitchFamily="18" charset="0"/>
              </a:rPr>
              <a:t>Where applicable, aspects like globalization versus localization, directorial involvement at a personal level (Polanski), space as an element of inherent violence (prison), Satanism or profanation of Christian symbols, Tarot, and divination, are also</a:t>
            </a:r>
            <a:r>
              <a:rPr lang="ro-RO" sz="1400" dirty="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approached.</a:t>
            </a:r>
          </a:p>
        </p:txBody>
      </p:sp>
    </p:spTree>
    <p:extLst>
      <p:ext uri="{BB962C8B-B14F-4D97-AF65-F5344CB8AC3E}">
        <p14:creationId xmlns:p14="http://schemas.microsoft.com/office/powerpoint/2010/main" val="12943213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97592BA-4ABC-4E79-AB68-F779B97EBA3A}"/>
              </a:ext>
            </a:extLst>
          </p:cNvPr>
          <p:cNvSpPr>
            <a:spLocks noGrp="1"/>
          </p:cNvSpPr>
          <p:nvPr>
            <p:ph type="title"/>
          </p:nvPr>
        </p:nvSpPr>
        <p:spPr>
          <a:xfrm>
            <a:off x="1939245" y="672873"/>
            <a:ext cx="8912225" cy="652588"/>
          </a:xfrm>
        </p:spPr>
        <p:txBody>
          <a:bodyPr>
            <a:normAutofit/>
          </a:bodyPr>
          <a:lstStyle/>
          <a:p>
            <a:r>
              <a:rPr lang="en-US" sz="2800" dirty="0">
                <a:latin typeface="Times New Roman" panose="02020603050405020304" pitchFamily="18" charset="0"/>
                <a:cs typeface="Times New Roman" panose="02020603050405020304" pitchFamily="18" charset="0"/>
              </a:rPr>
              <a:t>Constructions of feminine identity in literature and film</a:t>
            </a:r>
          </a:p>
        </p:txBody>
      </p:sp>
      <p:sp>
        <p:nvSpPr>
          <p:cNvPr id="3" name="Content Placeholder 2">
            <a:extLst>
              <a:ext uri="{FF2B5EF4-FFF2-40B4-BE49-F238E27FC236}">
                <a16:creationId xmlns:a16="http://schemas.microsoft.com/office/drawing/2014/main" id="{08EDB1D3-A52A-455A-AAFB-8EFE096AA4A5}"/>
              </a:ext>
            </a:extLst>
          </p:cNvPr>
          <p:cNvSpPr>
            <a:spLocks noGrp="1"/>
          </p:cNvSpPr>
          <p:nvPr>
            <p:ph idx="1"/>
          </p:nvPr>
        </p:nvSpPr>
        <p:spPr>
          <a:xfrm>
            <a:off x="1340530" y="1857712"/>
            <a:ext cx="6775884" cy="3335073"/>
          </a:xfrm>
        </p:spPr>
        <p:txBody>
          <a:bodyPr>
            <a:noAutofit/>
          </a:bodyPr>
          <a:lstStyle/>
          <a:p>
            <a:pPr marL="0" indent="0">
              <a:buNone/>
            </a:pPr>
            <a:r>
              <a:rPr lang="en-US" sz="1400" b="1" i="1" dirty="0">
                <a:solidFill>
                  <a:schemeClr val="tx1"/>
                </a:solidFill>
                <a:latin typeface="Times New Roman" panose="02020603050405020304" pitchFamily="18" charset="0"/>
                <a:cs typeface="Times New Roman" panose="02020603050405020304" pitchFamily="18" charset="0"/>
              </a:rPr>
              <a:t>From 19th-Century Femininity in Literature to 20th-Century Feminism on Film: Discourse Translation and Adaptation</a:t>
            </a:r>
          </a:p>
          <a:p>
            <a:pPr algn="just">
              <a:buFont typeface="Wingdings" panose="05000000000000000000" pitchFamily="2" charset="2"/>
              <a:buChar char="Ø"/>
            </a:pPr>
            <a:r>
              <a:rPr lang="en-US" sz="1400" dirty="0">
                <a:solidFill>
                  <a:schemeClr val="tx1"/>
                </a:solidFill>
                <a:latin typeface="Times New Roman" panose="02020603050405020304" pitchFamily="18" charset="0"/>
                <a:cs typeface="Times New Roman" panose="02020603050405020304" pitchFamily="18" charset="0"/>
              </a:rPr>
              <a:t>2015, Anchor Academic Press, Hamburg, Germany;</a:t>
            </a:r>
          </a:p>
          <a:p>
            <a:pPr algn="just">
              <a:buFont typeface="Wingdings" panose="05000000000000000000" pitchFamily="2" charset="2"/>
              <a:buChar char="Ø"/>
            </a:pPr>
            <a:r>
              <a:rPr lang="en-US" sz="1400" dirty="0">
                <a:solidFill>
                  <a:schemeClr val="tx1"/>
                </a:solidFill>
                <a:latin typeface="Times New Roman" panose="02020603050405020304" pitchFamily="18" charset="0"/>
                <a:cs typeface="Times New Roman" panose="02020603050405020304" pitchFamily="18" charset="0"/>
              </a:rPr>
              <a:t>Contains teaching material for Cultural Representations and Translation Theory and Practice.</a:t>
            </a:r>
          </a:p>
          <a:p>
            <a:pPr algn="just">
              <a:buFont typeface="Wingdings" panose="05000000000000000000" pitchFamily="2" charset="2"/>
              <a:buChar char="Ø"/>
            </a:pPr>
            <a:r>
              <a:rPr lang="en-US" sz="1400" dirty="0">
                <a:latin typeface="Times New Roman" panose="02020603050405020304" pitchFamily="18" charset="0"/>
                <a:cs typeface="Times New Roman" panose="02020603050405020304" pitchFamily="18" charset="0"/>
              </a:rPr>
              <a:t>Aiming at both identifying the representation of femininity – as a social construct – and </a:t>
            </a:r>
            <a:r>
              <a:rPr lang="en-US" sz="1400" dirty="0" err="1">
                <a:latin typeface="Times New Roman" panose="02020603050405020304" pitchFamily="18" charset="0"/>
                <a:cs typeface="Times New Roman" panose="02020603050405020304" pitchFamily="18" charset="0"/>
              </a:rPr>
              <a:t>analysing</a:t>
            </a:r>
            <a:r>
              <a:rPr lang="en-US" sz="1400" dirty="0">
                <a:latin typeface="Times New Roman" panose="02020603050405020304" pitchFamily="18" charset="0"/>
                <a:cs typeface="Times New Roman" panose="02020603050405020304" pitchFamily="18" charset="0"/>
              </a:rPr>
              <a:t> the way in which it can be translated (multimodally) into film adaptations, this book focuses on the interpretations of the 1994 film </a:t>
            </a:r>
            <a:r>
              <a:rPr lang="en-US" sz="1400" i="1" dirty="0">
                <a:latin typeface="Times New Roman" panose="02020603050405020304" pitchFamily="18" charset="0"/>
                <a:cs typeface="Times New Roman" panose="02020603050405020304" pitchFamily="18" charset="0"/>
              </a:rPr>
              <a:t>Little Women </a:t>
            </a:r>
            <a:r>
              <a:rPr lang="en-US" sz="1400" dirty="0">
                <a:latin typeface="Times New Roman" panose="02020603050405020304" pitchFamily="18" charset="0"/>
                <a:cs typeface="Times New Roman" panose="02020603050405020304" pitchFamily="18" charset="0"/>
              </a:rPr>
              <a:t>(dir. Gillian Armstrong), reworking the classic nineteenth-century American best-seller by Louisa May Alcott. </a:t>
            </a:r>
          </a:p>
          <a:p>
            <a:pPr algn="just">
              <a:buFont typeface="Wingdings" panose="05000000000000000000" pitchFamily="2" charset="2"/>
              <a:buChar char="Ø"/>
            </a:pPr>
            <a:r>
              <a:rPr lang="en-US" sz="1400" dirty="0">
                <a:latin typeface="Times New Roman" panose="02020603050405020304" pitchFamily="18" charset="0"/>
                <a:cs typeface="Times New Roman" panose="02020603050405020304" pitchFamily="18" charset="0"/>
              </a:rPr>
              <a:t>Drawing on the critical apparatus of feminism(s), the book lays emphasis on the way in which the metafictional texture of the novel encapsulates instances of reality into fiction, glimpses of autobiography and, of course, femininity at the level of the filmic text.</a:t>
            </a:r>
            <a:endParaRPr lang="en-US" sz="1400" dirty="0">
              <a:solidFill>
                <a:schemeClr val="tx1"/>
              </a:solidFill>
              <a:latin typeface="Times New Roman" panose="02020603050405020304" pitchFamily="18" charset="0"/>
              <a:cs typeface="Times New Roman" panose="02020603050405020304" pitchFamily="18" charset="0"/>
            </a:endParaRPr>
          </a:p>
          <a:p>
            <a:pPr marL="0" indent="0" algn="just">
              <a:lnSpc>
                <a:spcPct val="160000"/>
              </a:lnSpc>
              <a:buNone/>
            </a:pPr>
            <a:r>
              <a:rPr lang="en-US" dirty="0">
                <a:solidFill>
                  <a:schemeClr val="tx1"/>
                </a:solidFill>
                <a:latin typeface="Times New Roman" panose="02020603050405020304" pitchFamily="18" charset="0"/>
                <a:cs typeface="Times New Roman" panose="02020603050405020304" pitchFamily="18" charset="0"/>
              </a:rPr>
              <a:t> </a:t>
            </a:r>
            <a:endParaRPr lang="en-US" b="1" dirty="0">
              <a:solidFill>
                <a:schemeClr val="tx1"/>
              </a:solidFill>
              <a:latin typeface="Times New Roman" panose="02020603050405020304" pitchFamily="18" charset="0"/>
              <a:cs typeface="Times New Roman" panose="02020603050405020304" pitchFamily="18" charset="0"/>
            </a:endParaRPr>
          </a:p>
        </p:txBody>
      </p:sp>
      <p:pic>
        <p:nvPicPr>
          <p:cNvPr id="8" name="Picture 7">
            <a:extLst>
              <a:ext uri="{FF2B5EF4-FFF2-40B4-BE49-F238E27FC236}">
                <a16:creationId xmlns:a16="http://schemas.microsoft.com/office/drawing/2014/main" id="{44098DC3-B028-478E-B7C4-EB3F992883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71789" y="1461438"/>
            <a:ext cx="2610376" cy="3731347"/>
          </a:xfrm>
          <a:prstGeom prst="rect">
            <a:avLst/>
          </a:prstGeom>
          <a:effectLst>
            <a:softEdge rad="63500"/>
          </a:effectLst>
        </p:spPr>
      </p:pic>
    </p:spTree>
    <p:extLst>
      <p:ext uri="{BB962C8B-B14F-4D97-AF65-F5344CB8AC3E}">
        <p14:creationId xmlns:p14="http://schemas.microsoft.com/office/powerpoint/2010/main" val="17080757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97592BA-4ABC-4E79-AB68-F779B97EBA3A}"/>
              </a:ext>
            </a:extLst>
          </p:cNvPr>
          <p:cNvSpPr>
            <a:spLocks noGrp="1"/>
          </p:cNvSpPr>
          <p:nvPr>
            <p:ph type="title"/>
          </p:nvPr>
        </p:nvSpPr>
        <p:spPr>
          <a:xfrm>
            <a:off x="1939245" y="672873"/>
            <a:ext cx="8912225" cy="728088"/>
          </a:xfrm>
        </p:spPr>
        <p:txBody>
          <a:bodyPr>
            <a:normAutofit/>
          </a:bodyPr>
          <a:lstStyle/>
          <a:p>
            <a:r>
              <a:rPr lang="en-US" sz="2400" dirty="0">
                <a:latin typeface="Times New Roman" panose="02020603050405020304" pitchFamily="18" charset="0"/>
                <a:cs typeface="Times New Roman" panose="02020603050405020304" pitchFamily="18" charset="0"/>
              </a:rPr>
              <a:t>Constructions of feminine identity in literature and film</a:t>
            </a:r>
          </a:p>
        </p:txBody>
      </p:sp>
      <p:sp>
        <p:nvSpPr>
          <p:cNvPr id="5" name="Content Placeholder 4">
            <a:extLst>
              <a:ext uri="{FF2B5EF4-FFF2-40B4-BE49-F238E27FC236}">
                <a16:creationId xmlns:a16="http://schemas.microsoft.com/office/drawing/2014/main" id="{C66668F7-EA36-4BD6-8D6E-D62268336CF1}"/>
              </a:ext>
            </a:extLst>
          </p:cNvPr>
          <p:cNvSpPr>
            <a:spLocks noGrp="1"/>
          </p:cNvSpPr>
          <p:nvPr>
            <p:ph idx="1"/>
          </p:nvPr>
        </p:nvSpPr>
        <p:spPr>
          <a:xfrm>
            <a:off x="1191237" y="2181137"/>
            <a:ext cx="10068447" cy="3117483"/>
          </a:xfrm>
        </p:spPr>
        <p:txBody>
          <a:bodyPr>
            <a:normAutofit fontScale="92500" lnSpcReduction="20000"/>
          </a:bodyPr>
          <a:lstStyle/>
          <a:p>
            <a:pPr algn="just">
              <a:lnSpc>
                <a:spcPct val="150000"/>
              </a:lnSpc>
            </a:pPr>
            <a:r>
              <a:rPr lang="en-US" sz="2000" dirty="0">
                <a:latin typeface="Times New Roman" panose="02020603050405020304" pitchFamily="18" charset="0"/>
                <a:cs typeface="Times New Roman" panose="02020603050405020304" pitchFamily="18" charset="0"/>
              </a:rPr>
              <a:t>Feminine metafiction</a:t>
            </a:r>
          </a:p>
          <a:p>
            <a:pPr algn="just">
              <a:lnSpc>
                <a:spcPct val="150000"/>
              </a:lnSpc>
            </a:pPr>
            <a:r>
              <a:rPr lang="en-US" sz="2000" dirty="0">
                <a:latin typeface="Times New Roman" panose="02020603050405020304" pitchFamily="18" charset="0"/>
                <a:cs typeface="Times New Roman" panose="02020603050405020304" pitchFamily="18" charset="0"/>
              </a:rPr>
              <a:t>Feminine writing and politics</a:t>
            </a:r>
          </a:p>
          <a:p>
            <a:pPr algn="just">
              <a:lnSpc>
                <a:spcPct val="150000"/>
              </a:lnSpc>
            </a:pPr>
            <a:r>
              <a:rPr lang="en-US" sz="2000" dirty="0">
                <a:latin typeface="Times New Roman" panose="02020603050405020304" pitchFamily="18" charset="0"/>
                <a:cs typeface="Times New Roman" panose="02020603050405020304" pitchFamily="18" charset="0"/>
              </a:rPr>
              <a:t>Feminism and eco</a:t>
            </a:r>
            <a:r>
              <a:rPr lang="ro-RO" sz="2000" dirty="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consciousness</a:t>
            </a:r>
          </a:p>
          <a:p>
            <a:pPr algn="just">
              <a:lnSpc>
                <a:spcPct val="150000"/>
              </a:lnSpc>
            </a:pPr>
            <a:r>
              <a:rPr lang="en-US" sz="2000" i="1" dirty="0">
                <a:latin typeface="Times New Roman" panose="02020603050405020304" pitchFamily="18" charset="0"/>
                <a:cs typeface="Times New Roman" panose="02020603050405020304" pitchFamily="18" charset="0"/>
              </a:rPr>
              <a:t>Women Writers and their Writings on Writing </a:t>
            </a:r>
            <a:r>
              <a:rPr lang="en-US" sz="2000" dirty="0">
                <a:latin typeface="Times New Roman" panose="02020603050405020304" pitchFamily="18" charset="0"/>
                <a:cs typeface="Times New Roman" panose="02020603050405020304" pitchFamily="18" charset="0"/>
              </a:rPr>
              <a:t>– seminar convened alongside Prof. Michaela Praisler and Prof. </a:t>
            </a:r>
            <a:r>
              <a:rPr lang="en-US" sz="2000" dirty="0" err="1">
                <a:latin typeface="Times New Roman" panose="02020603050405020304" pitchFamily="18" charset="0"/>
                <a:cs typeface="Times New Roman" panose="02020603050405020304" pitchFamily="18" charset="0"/>
              </a:rPr>
              <a:t>Vladislava</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Gordić</a:t>
            </a:r>
            <a:r>
              <a:rPr lang="en-US" sz="2000" dirty="0">
                <a:latin typeface="Times New Roman" panose="02020603050405020304" pitchFamily="18" charset="0"/>
                <a:cs typeface="Times New Roman" panose="02020603050405020304" pitchFamily="18" charset="0"/>
              </a:rPr>
              <a:t> </a:t>
            </a:r>
            <a:r>
              <a:rPr lang="en-US" sz="2000" dirty="0" err="1">
                <a:latin typeface="Times New Roman" panose="02020603050405020304" pitchFamily="18" charset="0"/>
                <a:cs typeface="Times New Roman" panose="02020603050405020304" pitchFamily="18" charset="0"/>
              </a:rPr>
              <a:t>Petković</a:t>
            </a:r>
            <a:r>
              <a:rPr lang="en-US" sz="2000" dirty="0">
                <a:latin typeface="Times New Roman" panose="02020603050405020304" pitchFamily="18" charset="0"/>
                <a:cs typeface="Times New Roman" panose="02020603050405020304" pitchFamily="18" charset="0"/>
              </a:rPr>
              <a:t> (Serbia), at the 2022 edition of ESSE International Conference (Mainz, Germany)/ research project under evaluation (UEFISCDI – Young Researchers 2023)</a:t>
            </a:r>
          </a:p>
        </p:txBody>
      </p:sp>
    </p:spTree>
    <p:extLst>
      <p:ext uri="{BB962C8B-B14F-4D97-AF65-F5344CB8AC3E}">
        <p14:creationId xmlns:p14="http://schemas.microsoft.com/office/powerpoint/2010/main" val="26663613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97592BA-4ABC-4E79-AB68-F779B97EBA3A}"/>
              </a:ext>
            </a:extLst>
          </p:cNvPr>
          <p:cNvSpPr>
            <a:spLocks noGrp="1"/>
          </p:cNvSpPr>
          <p:nvPr>
            <p:ph type="title"/>
          </p:nvPr>
        </p:nvSpPr>
        <p:spPr>
          <a:xfrm>
            <a:off x="1939245" y="672873"/>
            <a:ext cx="8912225" cy="728088"/>
          </a:xfrm>
        </p:spPr>
        <p:txBody>
          <a:bodyPr>
            <a:normAutofit/>
          </a:bodyPr>
          <a:lstStyle/>
          <a:p>
            <a:r>
              <a:rPr lang="en-US" sz="2800" dirty="0">
                <a:latin typeface="Times New Roman" panose="02020603050405020304" pitchFamily="18" charset="0"/>
                <a:cs typeface="Times New Roman" panose="02020603050405020304" pitchFamily="18" charset="0"/>
              </a:rPr>
              <a:t>Constructions of feminine identity in literature and film</a:t>
            </a:r>
          </a:p>
        </p:txBody>
      </p:sp>
      <p:sp>
        <p:nvSpPr>
          <p:cNvPr id="5" name="Content Placeholder 4">
            <a:extLst>
              <a:ext uri="{FF2B5EF4-FFF2-40B4-BE49-F238E27FC236}">
                <a16:creationId xmlns:a16="http://schemas.microsoft.com/office/drawing/2014/main" id="{C66668F7-EA36-4BD6-8D6E-D62268336CF1}"/>
              </a:ext>
            </a:extLst>
          </p:cNvPr>
          <p:cNvSpPr>
            <a:spLocks noGrp="1"/>
          </p:cNvSpPr>
          <p:nvPr>
            <p:ph idx="1"/>
          </p:nvPr>
        </p:nvSpPr>
        <p:spPr>
          <a:xfrm>
            <a:off x="1191237" y="1740023"/>
            <a:ext cx="10068447" cy="4776187"/>
          </a:xfrm>
        </p:spPr>
        <p:txBody>
          <a:bodyPr>
            <a:normAutofit fontScale="85000" lnSpcReduction="10000"/>
          </a:bodyPr>
          <a:lstStyle/>
          <a:p>
            <a:pPr marL="0" indent="0" algn="just">
              <a:lnSpc>
                <a:spcPct val="150000"/>
              </a:lnSpc>
              <a:buNone/>
            </a:pPr>
            <a:r>
              <a:rPr lang="en-US" sz="2100" b="1" i="1" dirty="0">
                <a:latin typeface="Times New Roman" panose="02020603050405020304" pitchFamily="18" charset="0"/>
                <a:cs typeface="Times New Roman" panose="02020603050405020304" pitchFamily="18" charset="0"/>
              </a:rPr>
              <a:t>The Art and Politics of Rewriting. Margaret Atwood’s Historical Notes on ‘The Handmaid’s Tale’</a:t>
            </a:r>
          </a:p>
          <a:p>
            <a:pPr algn="just">
              <a:lnSpc>
                <a:spcPct val="150000"/>
              </a:lnSpc>
            </a:pPr>
            <a:r>
              <a:rPr lang="en-US" sz="2000" dirty="0">
                <a:latin typeface="Times New Roman" panose="02020603050405020304" pitchFamily="18" charset="0"/>
                <a:cs typeface="Times New Roman" panose="02020603050405020304" pitchFamily="18" charset="0"/>
              </a:rPr>
              <a:t>Praisler, M. &amp; O. Gheorghiu (2019) in </a:t>
            </a:r>
            <a:r>
              <a:rPr lang="en-US" sz="2000" i="1" dirty="0">
                <a:latin typeface="Times New Roman" panose="02020603050405020304" pitchFamily="18" charset="0"/>
                <a:cs typeface="Times New Roman" panose="02020603050405020304" pitchFamily="18" charset="0"/>
              </a:rPr>
              <a:t>Cultural Intertexts</a:t>
            </a:r>
            <a:r>
              <a:rPr lang="en-US" sz="2000" dirty="0">
                <a:latin typeface="Times New Roman" panose="02020603050405020304" pitchFamily="18" charset="0"/>
                <a:cs typeface="Times New Roman" panose="02020603050405020304" pitchFamily="18" charset="0"/>
              </a:rPr>
              <a:t>. Vol. 9/2019. Cluj-Napoca: Casa </a:t>
            </a:r>
            <a:r>
              <a:rPr lang="en-US" sz="2000" dirty="0" err="1">
                <a:latin typeface="Times New Roman" panose="02020603050405020304" pitchFamily="18" charset="0"/>
                <a:cs typeface="Times New Roman" panose="02020603050405020304" pitchFamily="18" charset="0"/>
              </a:rPr>
              <a:t>Cărții</a:t>
            </a:r>
            <a:r>
              <a:rPr lang="en-US" sz="2000" dirty="0">
                <a:latin typeface="Times New Roman" panose="02020603050405020304" pitchFamily="18" charset="0"/>
                <a:cs typeface="Times New Roman" panose="02020603050405020304" pitchFamily="18" charset="0"/>
              </a:rPr>
              <a:t> de </a:t>
            </a:r>
            <a:r>
              <a:rPr lang="en-US" sz="2000" dirty="0" err="1">
                <a:latin typeface="Times New Roman" panose="02020603050405020304" pitchFamily="18" charset="0"/>
                <a:cs typeface="Times New Roman" panose="02020603050405020304" pitchFamily="18" charset="0"/>
              </a:rPr>
              <a:t>Știință</a:t>
            </a:r>
            <a:r>
              <a:rPr lang="en-US" sz="2000" dirty="0">
                <a:latin typeface="Times New Roman" panose="02020603050405020304" pitchFamily="18" charset="0"/>
                <a:cs typeface="Times New Roman" panose="02020603050405020304" pitchFamily="18" charset="0"/>
              </a:rPr>
              <a:t> </a:t>
            </a:r>
          </a:p>
          <a:p>
            <a:pPr algn="just">
              <a:lnSpc>
                <a:spcPct val="150000"/>
              </a:lnSpc>
            </a:pPr>
            <a:endParaRPr lang="en-US" sz="2000" b="0" i="0" dirty="0">
              <a:solidFill>
                <a:srgbClr val="222222"/>
              </a:solidFill>
              <a:effectLst/>
              <a:latin typeface="Times New Roman" panose="02020603050405020304" pitchFamily="18" charset="0"/>
              <a:cs typeface="Times New Roman" panose="02020603050405020304" pitchFamily="18" charset="0"/>
            </a:endParaRPr>
          </a:p>
          <a:p>
            <a:pPr algn="just">
              <a:lnSpc>
                <a:spcPct val="150000"/>
              </a:lnSpc>
            </a:pPr>
            <a:r>
              <a:rPr lang="en-US" sz="2000" b="0" i="0" dirty="0">
                <a:solidFill>
                  <a:srgbClr val="222222"/>
                </a:solidFill>
                <a:effectLst/>
                <a:latin typeface="Times New Roman" panose="02020603050405020304" pitchFamily="18" charset="0"/>
                <a:cs typeface="Times New Roman" panose="02020603050405020304" pitchFamily="18" charset="0"/>
              </a:rPr>
              <a:t>Among the many frameworks of interpretation that Margaret Atwood’s dystopia (or </a:t>
            </a:r>
            <a:r>
              <a:rPr lang="en-US" sz="2000" b="0" i="1" dirty="0" err="1">
                <a:solidFill>
                  <a:srgbClr val="222222"/>
                </a:solidFill>
                <a:effectLst/>
                <a:latin typeface="Times New Roman" panose="02020603050405020304" pitchFamily="18" charset="0"/>
                <a:cs typeface="Times New Roman" panose="02020603050405020304" pitchFamily="18" charset="0"/>
              </a:rPr>
              <a:t>ustopia</a:t>
            </a:r>
            <a:r>
              <a:rPr lang="en-US" sz="2000" b="0" i="0" dirty="0">
                <a:solidFill>
                  <a:srgbClr val="222222"/>
                </a:solidFill>
                <a:effectLst/>
                <a:latin typeface="Times New Roman" panose="02020603050405020304" pitchFamily="18" charset="0"/>
                <a:cs typeface="Times New Roman" panose="02020603050405020304" pitchFamily="18" charset="0"/>
              </a:rPr>
              <a:t>, as she calls it) </a:t>
            </a:r>
            <a:r>
              <a:rPr lang="en-US" sz="2000" b="0" i="1" dirty="0">
                <a:solidFill>
                  <a:srgbClr val="222222"/>
                </a:solidFill>
                <a:effectLst/>
                <a:latin typeface="Times New Roman" panose="02020603050405020304" pitchFamily="18" charset="0"/>
                <a:cs typeface="Times New Roman" panose="02020603050405020304" pitchFamily="18" charset="0"/>
              </a:rPr>
              <a:t>The Handmaid’s Tale </a:t>
            </a:r>
            <a:r>
              <a:rPr lang="en-US" sz="2000" b="0" i="0" dirty="0">
                <a:solidFill>
                  <a:srgbClr val="222222"/>
                </a:solidFill>
                <a:effectLst/>
                <a:latin typeface="Times New Roman" panose="02020603050405020304" pitchFamily="18" charset="0"/>
                <a:cs typeface="Times New Roman" panose="02020603050405020304" pitchFamily="18" charset="0"/>
              </a:rPr>
              <a:t>allows, a particularly challenging one is its reading in/as a palimpsest. </a:t>
            </a:r>
          </a:p>
          <a:p>
            <a:pPr algn="just">
              <a:lnSpc>
                <a:spcPct val="150000"/>
              </a:lnSpc>
            </a:pPr>
            <a:r>
              <a:rPr lang="en-US" sz="2000" b="0" i="0" dirty="0">
                <a:solidFill>
                  <a:srgbClr val="222222"/>
                </a:solidFill>
                <a:effectLst/>
                <a:latin typeface="Times New Roman" panose="02020603050405020304" pitchFamily="18" charset="0"/>
                <a:cs typeface="Times New Roman" panose="02020603050405020304" pitchFamily="18" charset="0"/>
              </a:rPr>
              <a:t>Choosing not to </a:t>
            </a:r>
            <a:r>
              <a:rPr lang="en-US" sz="2000" b="0" i="0" dirty="0" err="1">
                <a:solidFill>
                  <a:srgbClr val="222222"/>
                </a:solidFill>
                <a:effectLst/>
                <a:latin typeface="Times New Roman" panose="02020603050405020304" pitchFamily="18" charset="0"/>
                <a:cs typeface="Times New Roman" panose="02020603050405020304" pitchFamily="18" charset="0"/>
              </a:rPr>
              <a:t>favour</a:t>
            </a:r>
            <a:r>
              <a:rPr lang="en-US" sz="2000" b="0" i="0" dirty="0">
                <a:solidFill>
                  <a:srgbClr val="222222"/>
                </a:solidFill>
                <a:effectLst/>
                <a:latin typeface="Times New Roman" panose="02020603050405020304" pitchFamily="18" charset="0"/>
                <a:cs typeface="Times New Roman" panose="02020603050405020304" pitchFamily="18" charset="0"/>
              </a:rPr>
              <a:t> an attempt at hierarchizing the narrative construction and the fabula contained in Offred’s spoken tale, and also leaving on the sidelines the seductive, yet rather facile feminist evaluation that the novel invites, this paper focuses on metafiction and the rewriting of “herstory”, in an analysis of the ‘Historical Notes’ that conclude the novel, going backwards rather than forwards in tracing its art and politics.</a:t>
            </a:r>
            <a:endParaRPr lang="en-US" sz="2000" dirty="0">
              <a:latin typeface="Times New Roman" panose="02020603050405020304" pitchFamily="18" charset="0"/>
              <a:cs typeface="Times New Roman" panose="02020603050405020304" pitchFamily="18" charset="0"/>
            </a:endParaRPr>
          </a:p>
          <a:p>
            <a:pPr algn="just">
              <a:lnSpc>
                <a:spcPct val="150000"/>
              </a:lnSpc>
            </a:pPr>
            <a:endParaRPr 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46315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1246414" y="681037"/>
            <a:ext cx="10515600" cy="615178"/>
          </a:xfrm>
        </p:spPr>
        <p:txBody>
          <a:bodyPr>
            <a:normAutofit fontScale="90000"/>
          </a:bodyPr>
          <a:lstStyle/>
          <a:p>
            <a:pPr algn="ctr"/>
            <a:r>
              <a:rPr lang="en-US" sz="2800" b="1" dirty="0">
                <a:latin typeface="Times New Roman" panose="02020603050405020304" pitchFamily="18" charset="0"/>
                <a:cs typeface="Times New Roman" panose="02020603050405020304" pitchFamily="18" charset="0"/>
              </a:rPr>
              <a:t>I. PART I – SCIENTIFIC AND PROFESSIONAL ACHIEVEMENTS</a:t>
            </a:r>
          </a:p>
        </p:txBody>
      </p:sp>
      <p:sp>
        <p:nvSpPr>
          <p:cNvPr id="3" name="Substituent conținut 2"/>
          <p:cNvSpPr>
            <a:spLocks noGrp="1"/>
          </p:cNvSpPr>
          <p:nvPr>
            <p:ph idx="1"/>
          </p:nvPr>
        </p:nvSpPr>
        <p:spPr>
          <a:xfrm>
            <a:off x="2145846" y="1959429"/>
            <a:ext cx="8716736" cy="3744006"/>
          </a:xfrm>
        </p:spPr>
        <p:txBody>
          <a:bodyPr>
            <a:normAutofit lnSpcReduction="10000"/>
          </a:bodyPr>
          <a:lstStyle/>
          <a:p>
            <a:pPr marL="0" indent="0" algn="ctr">
              <a:buNone/>
            </a:pPr>
            <a:r>
              <a:rPr lang="en-US" sz="2200" u="sng" dirty="0">
                <a:solidFill>
                  <a:schemeClr val="tx1"/>
                </a:solidFill>
                <a:latin typeface="Times New Roman" panose="02020603050405020304" pitchFamily="18" charset="0"/>
                <a:cs typeface="Times New Roman" panose="02020603050405020304" pitchFamily="18" charset="0"/>
              </a:rPr>
              <a:t>Primary</a:t>
            </a:r>
            <a:r>
              <a:rPr lang="ro-RO" sz="2200" u="sng" dirty="0">
                <a:solidFill>
                  <a:schemeClr val="tx1"/>
                </a:solidFill>
                <a:latin typeface="Times New Roman" panose="02020603050405020304" pitchFamily="18" charset="0"/>
                <a:cs typeface="Times New Roman" panose="02020603050405020304" pitchFamily="18" charset="0"/>
              </a:rPr>
              <a:t> </a:t>
            </a:r>
            <a:r>
              <a:rPr lang="en-US" sz="2200" u="sng" dirty="0">
                <a:solidFill>
                  <a:schemeClr val="tx1"/>
                </a:solidFill>
                <a:latin typeface="Times New Roman" panose="02020603050405020304" pitchFamily="18" charset="0"/>
                <a:cs typeface="Times New Roman" panose="02020603050405020304" pitchFamily="18" charset="0"/>
              </a:rPr>
              <a:t>research directions:</a:t>
            </a:r>
          </a:p>
          <a:p>
            <a:pPr marL="0" indent="0" algn="ctr">
              <a:buNone/>
            </a:pPr>
            <a:endParaRPr lang="en-US" sz="2000" dirty="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r>
              <a:rPr lang="ro-RO" sz="2000" dirty="0">
                <a:solidFill>
                  <a:schemeClr val="tx1"/>
                </a:solidFill>
                <a:latin typeface="Times New Roman" panose="02020603050405020304" pitchFamily="18" charset="0"/>
                <a:cs typeface="Times New Roman" panose="02020603050405020304" pitchFamily="18" charset="0"/>
              </a:rPr>
              <a:t>C</a:t>
            </a:r>
            <a:r>
              <a:rPr lang="en-US" sz="2000" dirty="0" err="1">
                <a:solidFill>
                  <a:schemeClr val="tx1"/>
                </a:solidFill>
                <a:latin typeface="Times New Roman" panose="02020603050405020304" pitchFamily="18" charset="0"/>
                <a:cs typeface="Times New Roman" panose="02020603050405020304" pitchFamily="18" charset="0"/>
              </a:rPr>
              <a:t>ultural</a:t>
            </a:r>
            <a:r>
              <a:rPr lang="en-US" sz="2000" dirty="0">
                <a:solidFill>
                  <a:schemeClr val="tx1"/>
                </a:solidFill>
                <a:latin typeface="Times New Roman" panose="02020603050405020304" pitchFamily="18" charset="0"/>
                <a:cs typeface="Times New Roman" panose="02020603050405020304" pitchFamily="18" charset="0"/>
              </a:rPr>
              <a:t> representations of politics in literature and film;</a:t>
            </a:r>
          </a:p>
          <a:p>
            <a:pPr>
              <a:buFont typeface="Wingdings" panose="05000000000000000000" pitchFamily="2" charset="2"/>
              <a:buChar char="Ø"/>
            </a:pPr>
            <a:r>
              <a:rPr lang="ro-RO" sz="2000" dirty="0">
                <a:solidFill>
                  <a:schemeClr val="tx1"/>
                </a:solidFill>
                <a:latin typeface="Times New Roman" panose="02020603050405020304" pitchFamily="18" charset="0"/>
                <a:cs typeface="Times New Roman" panose="02020603050405020304" pitchFamily="18" charset="0"/>
              </a:rPr>
              <a:t>F</a:t>
            </a:r>
            <a:r>
              <a:rPr lang="en-US" sz="2000" dirty="0" err="1">
                <a:solidFill>
                  <a:schemeClr val="tx1"/>
                </a:solidFill>
                <a:latin typeface="Times New Roman" panose="02020603050405020304" pitchFamily="18" charset="0"/>
                <a:cs typeface="Times New Roman" panose="02020603050405020304" pitchFamily="18" charset="0"/>
              </a:rPr>
              <a:t>eminism</a:t>
            </a:r>
            <a:r>
              <a:rPr lang="en-US" sz="2000" dirty="0">
                <a:solidFill>
                  <a:schemeClr val="tx1"/>
                </a:solidFill>
                <a:latin typeface="Times New Roman" panose="02020603050405020304" pitchFamily="18" charset="0"/>
                <a:cs typeface="Times New Roman" panose="02020603050405020304" pitchFamily="18" charset="0"/>
              </a:rPr>
              <a:t> and </a:t>
            </a:r>
            <a:r>
              <a:rPr lang="ro-RO" sz="2000" dirty="0" err="1">
                <a:solidFill>
                  <a:schemeClr val="tx1"/>
                </a:solidFill>
                <a:latin typeface="Times New Roman" panose="02020603050405020304" pitchFamily="18" charset="0"/>
                <a:cs typeface="Times New Roman" panose="02020603050405020304" pitchFamily="18" charset="0"/>
              </a:rPr>
              <a:t>constructions</a:t>
            </a:r>
            <a:r>
              <a:rPr lang="en-US" sz="2000" dirty="0">
                <a:solidFill>
                  <a:schemeClr val="tx1"/>
                </a:solidFill>
                <a:latin typeface="Times New Roman" panose="02020603050405020304" pitchFamily="18" charset="0"/>
                <a:cs typeface="Times New Roman" panose="02020603050405020304" pitchFamily="18" charset="0"/>
              </a:rPr>
              <a:t> of femininity;</a:t>
            </a:r>
          </a:p>
          <a:p>
            <a:pPr>
              <a:buFont typeface="Wingdings" panose="05000000000000000000" pitchFamily="2" charset="2"/>
              <a:buChar char="Ø"/>
            </a:pPr>
            <a:r>
              <a:rPr lang="ro-RO" sz="2000" dirty="0">
                <a:solidFill>
                  <a:schemeClr val="tx1"/>
                </a:solidFill>
                <a:latin typeface="Times New Roman" panose="02020603050405020304" pitchFamily="18" charset="0"/>
                <a:cs typeface="Times New Roman" panose="02020603050405020304" pitchFamily="18" charset="0"/>
              </a:rPr>
              <a:t>L</a:t>
            </a:r>
            <a:r>
              <a:rPr lang="en-US" sz="2000" dirty="0" err="1">
                <a:solidFill>
                  <a:schemeClr val="tx1"/>
                </a:solidFill>
                <a:latin typeface="Times New Roman" panose="02020603050405020304" pitchFamily="18" charset="0"/>
                <a:cs typeface="Times New Roman" panose="02020603050405020304" pitchFamily="18" charset="0"/>
              </a:rPr>
              <a:t>iterary</a:t>
            </a:r>
            <a:r>
              <a:rPr lang="ro-RO" sz="2000" dirty="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and multimodal translation.</a:t>
            </a:r>
            <a:endParaRPr lang="ro-RO" sz="2000" dirty="0">
              <a:solidFill>
                <a:schemeClr val="tx1"/>
              </a:solidFill>
              <a:latin typeface="Times New Roman" panose="02020603050405020304" pitchFamily="18" charset="0"/>
              <a:cs typeface="Times New Roman" panose="02020603050405020304" pitchFamily="18" charset="0"/>
            </a:endParaRPr>
          </a:p>
          <a:p>
            <a:pPr>
              <a:buFont typeface="Wingdings" panose="05000000000000000000" pitchFamily="2" charset="2"/>
              <a:buChar char="Ø"/>
            </a:pPr>
            <a:endParaRPr lang="ro-RO" sz="2000" dirty="0">
              <a:solidFill>
                <a:schemeClr val="tx1"/>
              </a:solidFill>
              <a:latin typeface="Times New Roman" panose="02020603050405020304" pitchFamily="18" charset="0"/>
              <a:cs typeface="Times New Roman" panose="02020603050405020304" pitchFamily="18" charset="0"/>
            </a:endParaRPr>
          </a:p>
          <a:p>
            <a:pPr marL="0" indent="0" algn="ctr">
              <a:buNone/>
            </a:pPr>
            <a:r>
              <a:rPr lang="en-US" sz="2000" u="sng" dirty="0">
                <a:solidFill>
                  <a:schemeClr val="tx1"/>
                </a:solidFill>
                <a:latin typeface="Times New Roman" panose="02020603050405020304" pitchFamily="18" charset="0"/>
                <a:cs typeface="Times New Roman" panose="02020603050405020304" pitchFamily="18" charset="0"/>
              </a:rPr>
              <a:t>Secondary research directions:</a:t>
            </a:r>
          </a:p>
          <a:p>
            <a:pPr algn="just">
              <a:buFont typeface="Wingdings" panose="05000000000000000000" pitchFamily="2" charset="2"/>
              <a:buChar char="Ø"/>
            </a:pPr>
            <a:r>
              <a:rPr lang="en-US" sz="2000" dirty="0">
                <a:solidFill>
                  <a:schemeClr val="tx1"/>
                </a:solidFill>
                <a:latin typeface="Times New Roman" panose="02020603050405020304" pitchFamily="18" charset="0"/>
                <a:cs typeface="Times New Roman" panose="02020603050405020304" pitchFamily="18" charset="0"/>
              </a:rPr>
              <a:t>Critical Discourse Analysis and Pragmatics</a:t>
            </a:r>
          </a:p>
          <a:p>
            <a:pPr algn="just">
              <a:buFont typeface="Wingdings" panose="05000000000000000000" pitchFamily="2" charset="2"/>
              <a:buChar char="Ø"/>
            </a:pPr>
            <a:r>
              <a:rPr lang="ro-RO" sz="2000" dirty="0">
                <a:solidFill>
                  <a:schemeClr val="tx1"/>
                </a:solidFill>
                <a:latin typeface="Times New Roman" panose="02020603050405020304" pitchFamily="18" charset="0"/>
                <a:cs typeface="Times New Roman" panose="02020603050405020304" pitchFamily="18" charset="0"/>
              </a:rPr>
              <a:t>Cultural </a:t>
            </a:r>
            <a:r>
              <a:rPr lang="en-US" sz="2000" dirty="0">
                <a:solidFill>
                  <a:schemeClr val="tx1"/>
                </a:solidFill>
                <a:latin typeface="Times New Roman" panose="02020603050405020304" pitchFamily="18" charset="0"/>
                <a:cs typeface="Times New Roman" panose="02020603050405020304" pitchFamily="18" charset="0"/>
              </a:rPr>
              <a:t>mediation</a:t>
            </a:r>
            <a:r>
              <a:rPr lang="ro-RO" sz="2000" dirty="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through</a:t>
            </a:r>
            <a:r>
              <a:rPr lang="ro-RO" sz="2000" dirty="0">
                <a:solidFill>
                  <a:schemeClr val="tx1"/>
                </a:solidFill>
                <a:latin typeface="Times New Roman" panose="02020603050405020304" pitchFamily="18" charset="0"/>
                <a:cs typeface="Times New Roman" panose="02020603050405020304" pitchFamily="18" charset="0"/>
              </a:rPr>
              <a:t> </a:t>
            </a:r>
            <a:r>
              <a:rPr lang="en-US" sz="2000" dirty="0">
                <a:solidFill>
                  <a:schemeClr val="tx1"/>
                </a:solidFill>
                <a:latin typeface="Times New Roman" panose="02020603050405020304" pitchFamily="18" charset="0"/>
                <a:cs typeface="Times New Roman" panose="02020603050405020304" pitchFamily="18" charset="0"/>
              </a:rPr>
              <a:t>translation</a:t>
            </a:r>
            <a:r>
              <a:rPr lang="ro-RO" sz="2000" dirty="0">
                <a:solidFill>
                  <a:schemeClr val="tx1"/>
                </a:solidFill>
                <a:latin typeface="Times New Roman" panose="02020603050405020304" pitchFamily="18" charset="0"/>
                <a:cs typeface="Times New Roman" panose="02020603050405020304" pitchFamily="18" charset="0"/>
              </a:rPr>
              <a:t>.</a:t>
            </a:r>
            <a:endParaRPr lang="en-US" sz="20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489422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97592BA-4ABC-4E79-AB68-F779B97EBA3A}"/>
              </a:ext>
            </a:extLst>
          </p:cNvPr>
          <p:cNvSpPr>
            <a:spLocks noGrp="1"/>
          </p:cNvSpPr>
          <p:nvPr>
            <p:ph type="title"/>
          </p:nvPr>
        </p:nvSpPr>
        <p:spPr>
          <a:xfrm>
            <a:off x="1615737" y="672873"/>
            <a:ext cx="9235734" cy="728088"/>
          </a:xfrm>
        </p:spPr>
        <p:txBody>
          <a:bodyPr>
            <a:normAutofit/>
          </a:bodyPr>
          <a:lstStyle/>
          <a:p>
            <a:r>
              <a:rPr lang="en-US" sz="2400" dirty="0">
                <a:latin typeface="Times New Roman" panose="02020603050405020304" pitchFamily="18" charset="0"/>
                <a:cs typeface="Times New Roman" panose="02020603050405020304" pitchFamily="18" charset="0"/>
              </a:rPr>
              <a:t>Constructions of feminine identity in literature and film</a:t>
            </a:r>
          </a:p>
        </p:txBody>
      </p:sp>
      <p:sp>
        <p:nvSpPr>
          <p:cNvPr id="5" name="Content Placeholder 4">
            <a:extLst>
              <a:ext uri="{FF2B5EF4-FFF2-40B4-BE49-F238E27FC236}">
                <a16:creationId xmlns:a16="http://schemas.microsoft.com/office/drawing/2014/main" id="{C66668F7-EA36-4BD6-8D6E-D62268336CF1}"/>
              </a:ext>
            </a:extLst>
          </p:cNvPr>
          <p:cNvSpPr>
            <a:spLocks noGrp="1"/>
          </p:cNvSpPr>
          <p:nvPr>
            <p:ph idx="1"/>
          </p:nvPr>
        </p:nvSpPr>
        <p:spPr>
          <a:xfrm>
            <a:off x="1191237" y="1400961"/>
            <a:ext cx="10068447" cy="4937695"/>
          </a:xfrm>
        </p:spPr>
        <p:txBody>
          <a:bodyPr>
            <a:normAutofit fontScale="55000" lnSpcReduction="20000"/>
          </a:bodyPr>
          <a:lstStyle/>
          <a:p>
            <a:pPr marL="0" indent="0" algn="just">
              <a:lnSpc>
                <a:spcPct val="150000"/>
              </a:lnSpc>
              <a:buNone/>
            </a:pPr>
            <a:r>
              <a:rPr lang="en-US" sz="3300" b="1" i="1" dirty="0">
                <a:latin typeface="Times New Roman" panose="02020603050405020304" pitchFamily="18" charset="0"/>
                <a:cs typeface="Times New Roman" panose="02020603050405020304" pitchFamily="18" charset="0"/>
              </a:rPr>
              <a:t>Rewriting Politics, or the Emerging Fourth Wave of Feminism in Margaret Atwood’s The Testaments</a:t>
            </a:r>
          </a:p>
          <a:p>
            <a:pPr algn="just">
              <a:lnSpc>
                <a:spcPct val="150000"/>
              </a:lnSpc>
            </a:pPr>
            <a:r>
              <a:rPr lang="en-US" sz="2900" dirty="0">
                <a:latin typeface="Times New Roman" panose="02020603050405020304" pitchFamily="18" charset="0"/>
                <a:cs typeface="Times New Roman" panose="02020603050405020304" pitchFamily="18" charset="0"/>
              </a:rPr>
              <a:t>Gheorghiu, O. &amp; M. Praisler (2020). In </a:t>
            </a:r>
            <a:r>
              <a:rPr lang="en-US" sz="2900" i="1" dirty="0">
                <a:latin typeface="Times New Roman" panose="02020603050405020304" pitchFamily="18" charset="0"/>
                <a:cs typeface="Times New Roman" panose="02020603050405020304" pitchFamily="18" charset="0"/>
              </a:rPr>
              <a:t>ELOPE: English Language Overseas Perspectives and Enquiries</a:t>
            </a:r>
            <a:r>
              <a:rPr lang="en-US" sz="2900" dirty="0">
                <a:latin typeface="Times New Roman" panose="02020603050405020304" pitchFamily="18" charset="0"/>
                <a:cs typeface="Times New Roman" panose="02020603050405020304" pitchFamily="18" charset="0"/>
              </a:rPr>
              <a:t>, 17(1), 87–96 (Scopus)</a:t>
            </a:r>
          </a:p>
          <a:p>
            <a:pPr marL="0" indent="0" algn="just">
              <a:lnSpc>
                <a:spcPct val="150000"/>
              </a:lnSpc>
              <a:buNone/>
            </a:pPr>
            <a:endParaRPr lang="en-US" sz="2900" dirty="0">
              <a:latin typeface="Times New Roman" panose="02020603050405020304" pitchFamily="18" charset="0"/>
              <a:cs typeface="Times New Roman" panose="02020603050405020304" pitchFamily="18" charset="0"/>
            </a:endParaRPr>
          </a:p>
          <a:p>
            <a:pPr algn="just">
              <a:lnSpc>
                <a:spcPct val="150000"/>
              </a:lnSpc>
            </a:pPr>
            <a:r>
              <a:rPr lang="en-US" sz="2900" b="0" i="0" dirty="0">
                <a:effectLst/>
                <a:latin typeface="Times New Roman" panose="02020603050405020304" pitchFamily="18" charset="0"/>
                <a:cs typeface="Times New Roman" panose="02020603050405020304" pitchFamily="18" charset="0"/>
              </a:rPr>
              <a:t>Margaret Atwood’s </a:t>
            </a:r>
            <a:r>
              <a:rPr lang="en-US" sz="2900" b="0" i="1" dirty="0">
                <a:effectLst/>
                <a:latin typeface="Times New Roman" panose="02020603050405020304" pitchFamily="18" charset="0"/>
                <a:cs typeface="Times New Roman" panose="02020603050405020304" pitchFamily="18" charset="0"/>
              </a:rPr>
              <a:t>The Handmaid’s Tale</a:t>
            </a:r>
            <a:r>
              <a:rPr lang="en-US" sz="2900" b="0" i="0" dirty="0">
                <a:effectLst/>
                <a:latin typeface="Times New Roman" panose="02020603050405020304" pitchFamily="18" charset="0"/>
                <a:cs typeface="Times New Roman" panose="02020603050405020304" pitchFamily="18" charset="0"/>
              </a:rPr>
              <a:t> (1985) has recently returned to the spotlight with the success of its TV adaptation and with her decision to deliver a sequel. Speculative fiction invites speculative criticism; in this spirit, this paper investigates </a:t>
            </a:r>
            <a:r>
              <a:rPr lang="en-US" sz="2900" b="0" i="1" dirty="0">
                <a:effectLst/>
                <a:latin typeface="Times New Roman" panose="02020603050405020304" pitchFamily="18" charset="0"/>
                <a:cs typeface="Times New Roman" panose="02020603050405020304" pitchFamily="18" charset="0"/>
              </a:rPr>
              <a:t>The Testaments</a:t>
            </a:r>
            <a:r>
              <a:rPr lang="en-US" sz="2900" b="0" i="0" dirty="0">
                <a:effectLst/>
                <a:latin typeface="Times New Roman" panose="02020603050405020304" pitchFamily="18" charset="0"/>
                <a:cs typeface="Times New Roman" panose="02020603050405020304" pitchFamily="18" charset="0"/>
              </a:rPr>
              <a:t> (2019), tracing the rewriting of politics embedded in the narrative. Whilst the inspiration for </a:t>
            </a:r>
            <a:r>
              <a:rPr lang="en-US" sz="2900" b="0" i="1" dirty="0">
                <a:effectLst/>
                <a:latin typeface="Times New Roman" panose="02020603050405020304" pitchFamily="18" charset="0"/>
                <a:cs typeface="Times New Roman" panose="02020603050405020304" pitchFamily="18" charset="0"/>
              </a:rPr>
              <a:t>The Handmaid’s Tale</a:t>
            </a:r>
            <a:r>
              <a:rPr lang="en-US" sz="2900" b="0" i="0" dirty="0">
                <a:effectLst/>
                <a:latin typeface="Times New Roman" panose="02020603050405020304" pitchFamily="18" charset="0"/>
                <a:cs typeface="Times New Roman" panose="02020603050405020304" pitchFamily="18" charset="0"/>
              </a:rPr>
              <a:t> came from the rise of Christian fundamentalism, it is obvious from Atwood’s more recent statements that she considers the Trump era “a rollback of women’s rights” (2018). </a:t>
            </a:r>
          </a:p>
          <a:p>
            <a:pPr algn="just">
              <a:lnSpc>
                <a:spcPct val="150000"/>
              </a:lnSpc>
            </a:pPr>
            <a:r>
              <a:rPr lang="en-US" sz="2900" b="0" i="0" dirty="0">
                <a:effectLst/>
                <a:latin typeface="Times New Roman" panose="02020603050405020304" pitchFamily="18" charset="0"/>
                <a:cs typeface="Times New Roman" panose="02020603050405020304" pitchFamily="18" charset="0"/>
              </a:rPr>
              <a:t>The slogan of second-wave feminists, ‘the personal is political,’ is now as topical as it was in the 1960s, and </a:t>
            </a:r>
            <a:r>
              <a:rPr lang="en-US" sz="2900" b="0" i="1" dirty="0">
                <a:effectLst/>
                <a:latin typeface="Times New Roman" panose="02020603050405020304" pitchFamily="18" charset="0"/>
                <a:cs typeface="Times New Roman" panose="02020603050405020304" pitchFamily="18" charset="0"/>
              </a:rPr>
              <a:t>The Testaments </a:t>
            </a:r>
            <a:r>
              <a:rPr lang="en-US" sz="2900" b="0" i="0" dirty="0">
                <a:effectLst/>
                <a:latin typeface="Times New Roman" panose="02020603050405020304" pitchFamily="18" charset="0"/>
                <a:cs typeface="Times New Roman" panose="02020603050405020304" pitchFamily="18" charset="0"/>
              </a:rPr>
              <a:t>may well become a literary manifesto of a new (fourth) wave as part of the storm surge of feminism. Therefore, before turning to Atwood, an outline of the chronological clashes of feminism(s) and a discussion on women and/in language is presented. </a:t>
            </a:r>
            <a:endParaRPr lang="en-US" sz="2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973460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97592BA-4ABC-4E79-AB68-F779B97EBA3A}"/>
              </a:ext>
            </a:extLst>
          </p:cNvPr>
          <p:cNvSpPr>
            <a:spLocks noGrp="1"/>
          </p:cNvSpPr>
          <p:nvPr>
            <p:ph type="title"/>
          </p:nvPr>
        </p:nvSpPr>
        <p:spPr>
          <a:xfrm>
            <a:off x="1553593" y="672873"/>
            <a:ext cx="9297878" cy="728088"/>
          </a:xfrm>
        </p:spPr>
        <p:txBody>
          <a:bodyPr>
            <a:normAutofit/>
          </a:bodyPr>
          <a:lstStyle/>
          <a:p>
            <a:r>
              <a:rPr lang="en-US" sz="2400" dirty="0">
                <a:latin typeface="Times New Roman" panose="02020603050405020304" pitchFamily="18" charset="0"/>
                <a:cs typeface="Times New Roman" panose="02020603050405020304" pitchFamily="18" charset="0"/>
              </a:rPr>
              <a:t>Constructions of feminine identity in literature and film</a:t>
            </a:r>
          </a:p>
        </p:txBody>
      </p:sp>
      <p:sp>
        <p:nvSpPr>
          <p:cNvPr id="5" name="Content Placeholder 4">
            <a:extLst>
              <a:ext uri="{FF2B5EF4-FFF2-40B4-BE49-F238E27FC236}">
                <a16:creationId xmlns:a16="http://schemas.microsoft.com/office/drawing/2014/main" id="{C66668F7-EA36-4BD6-8D6E-D62268336CF1}"/>
              </a:ext>
            </a:extLst>
          </p:cNvPr>
          <p:cNvSpPr>
            <a:spLocks noGrp="1"/>
          </p:cNvSpPr>
          <p:nvPr>
            <p:ph idx="1"/>
          </p:nvPr>
        </p:nvSpPr>
        <p:spPr>
          <a:xfrm>
            <a:off x="1109709" y="1837677"/>
            <a:ext cx="10149975" cy="4793942"/>
          </a:xfrm>
        </p:spPr>
        <p:txBody>
          <a:bodyPr>
            <a:normAutofit fontScale="55000" lnSpcReduction="20000"/>
          </a:bodyPr>
          <a:lstStyle/>
          <a:p>
            <a:pPr marL="0" indent="0" algn="just">
              <a:lnSpc>
                <a:spcPct val="150000"/>
              </a:lnSpc>
              <a:buNone/>
            </a:pPr>
            <a:r>
              <a:rPr lang="en-US" sz="3200" b="1" i="1" dirty="0">
                <a:latin typeface="Times New Roman" panose="02020603050405020304" pitchFamily="18" charset="0"/>
                <a:cs typeface="Times New Roman" panose="02020603050405020304" pitchFamily="18" charset="0"/>
              </a:rPr>
              <a:t>The Handmaid’s Tale (Visually) Re-Told</a:t>
            </a:r>
          </a:p>
          <a:p>
            <a:pPr algn="just">
              <a:lnSpc>
                <a:spcPct val="150000"/>
              </a:lnSpc>
            </a:pPr>
            <a:r>
              <a:rPr lang="en-US" sz="2900" dirty="0">
                <a:latin typeface="Times New Roman" panose="02020603050405020304" pitchFamily="18" charset="0"/>
                <a:cs typeface="Times New Roman" panose="02020603050405020304" pitchFamily="18" charset="0"/>
              </a:rPr>
              <a:t>Gheorghiu, O. &amp; M. Praisler (2021). In </a:t>
            </a:r>
            <a:r>
              <a:rPr lang="en-US" sz="2900" i="1" dirty="0">
                <a:latin typeface="Times New Roman" panose="02020603050405020304" pitchFamily="18" charset="0"/>
                <a:cs typeface="Times New Roman" panose="02020603050405020304" pitchFamily="18" charset="0"/>
              </a:rPr>
              <a:t>Cultural Intertexts</a:t>
            </a:r>
            <a:r>
              <a:rPr lang="en-US" sz="2900" dirty="0">
                <a:latin typeface="Times New Roman" panose="02020603050405020304" pitchFamily="18" charset="0"/>
                <a:cs typeface="Times New Roman" panose="02020603050405020304" pitchFamily="18" charset="0"/>
              </a:rPr>
              <a:t>, 11/2021, Cluj-Napoca: Casa </a:t>
            </a:r>
            <a:r>
              <a:rPr lang="en-US" sz="2900" dirty="0" err="1">
                <a:latin typeface="Times New Roman" panose="02020603050405020304" pitchFamily="18" charset="0"/>
                <a:cs typeface="Times New Roman" panose="02020603050405020304" pitchFamily="18" charset="0"/>
              </a:rPr>
              <a:t>Cărții</a:t>
            </a:r>
            <a:r>
              <a:rPr lang="en-US" sz="2900" dirty="0">
                <a:latin typeface="Times New Roman" panose="02020603050405020304" pitchFamily="18" charset="0"/>
                <a:cs typeface="Times New Roman" panose="02020603050405020304" pitchFamily="18" charset="0"/>
              </a:rPr>
              <a:t> de </a:t>
            </a:r>
            <a:r>
              <a:rPr lang="en-US" sz="2900" dirty="0" err="1">
                <a:latin typeface="Times New Roman" panose="02020603050405020304" pitchFamily="18" charset="0"/>
                <a:cs typeface="Times New Roman" panose="02020603050405020304" pitchFamily="18" charset="0"/>
              </a:rPr>
              <a:t>Știință</a:t>
            </a:r>
            <a:r>
              <a:rPr lang="en-US" sz="2900" dirty="0">
                <a:latin typeface="Times New Roman" panose="02020603050405020304" pitchFamily="18" charset="0"/>
                <a:cs typeface="Times New Roman" panose="02020603050405020304" pitchFamily="18" charset="0"/>
              </a:rPr>
              <a:t> </a:t>
            </a:r>
          </a:p>
          <a:p>
            <a:pPr marL="0" indent="0" algn="just">
              <a:lnSpc>
                <a:spcPct val="150000"/>
              </a:lnSpc>
              <a:buNone/>
            </a:pPr>
            <a:endParaRPr lang="en-US" sz="2900" dirty="0">
              <a:latin typeface="Times New Roman" panose="02020603050405020304" pitchFamily="18" charset="0"/>
              <a:cs typeface="Times New Roman" panose="02020603050405020304" pitchFamily="18" charset="0"/>
            </a:endParaRPr>
          </a:p>
          <a:p>
            <a:pPr algn="just">
              <a:lnSpc>
                <a:spcPct val="150000"/>
              </a:lnSpc>
            </a:pPr>
            <a:r>
              <a:rPr lang="en-US" sz="2900" dirty="0">
                <a:latin typeface="Times New Roman" panose="02020603050405020304" pitchFamily="18" charset="0"/>
                <a:cs typeface="Times New Roman" panose="02020603050405020304" pitchFamily="18" charset="0"/>
              </a:rPr>
              <a:t>This contribution focuses on Hulu’s successful adaptation of the novel into a TV series that seems to be responsible both for reinitiating the discussions on women’s rights and for Atwood’s decision to write a sequel.</a:t>
            </a:r>
          </a:p>
          <a:p>
            <a:pPr algn="just">
              <a:lnSpc>
                <a:spcPct val="150000"/>
              </a:lnSpc>
            </a:pPr>
            <a:r>
              <a:rPr lang="en-US" sz="2900" dirty="0">
                <a:latin typeface="Times New Roman" panose="02020603050405020304" pitchFamily="18" charset="0"/>
                <a:cs typeface="Times New Roman" panose="02020603050405020304" pitchFamily="18" charset="0"/>
              </a:rPr>
              <a:t>Toying with the antithesis between endings and (new) beginnings in literary practice, this article posits the idea that Offred-from-the-novel’s monstrous future is Offred-from-the-TV-series/June’s and our present. It contends that </a:t>
            </a:r>
            <a:r>
              <a:rPr lang="en-US" sz="2900" i="1" dirty="0">
                <a:latin typeface="Times New Roman" panose="02020603050405020304" pitchFamily="18" charset="0"/>
                <a:cs typeface="Times New Roman" panose="02020603050405020304" pitchFamily="18" charset="0"/>
              </a:rPr>
              <a:t>The Handmaid’s Tale </a:t>
            </a:r>
            <a:r>
              <a:rPr lang="en-US" sz="2900" dirty="0">
                <a:latin typeface="Times New Roman" panose="02020603050405020304" pitchFamily="18" charset="0"/>
                <a:cs typeface="Times New Roman" panose="02020603050405020304" pitchFamily="18" charset="0"/>
              </a:rPr>
              <a:t>was given a new beginning with the success of this televised production. </a:t>
            </a:r>
          </a:p>
          <a:p>
            <a:pPr algn="just">
              <a:lnSpc>
                <a:spcPct val="150000"/>
              </a:lnSpc>
            </a:pPr>
            <a:r>
              <a:rPr lang="en-US" sz="2900" dirty="0">
                <a:latin typeface="Times New Roman" panose="02020603050405020304" pitchFamily="18" charset="0"/>
                <a:cs typeface="Times New Roman" panose="02020603050405020304" pitchFamily="18" charset="0"/>
              </a:rPr>
              <a:t>Ultimately a novel about human rights lost at the hands of a group of fanatics, Margaret Atwood’s famous opus has returned to the spotlights to warn us that its future is now.</a:t>
            </a:r>
          </a:p>
        </p:txBody>
      </p:sp>
    </p:spTree>
    <p:extLst>
      <p:ext uri="{BB962C8B-B14F-4D97-AF65-F5344CB8AC3E}">
        <p14:creationId xmlns:p14="http://schemas.microsoft.com/office/powerpoint/2010/main" val="38534253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97592BA-4ABC-4E79-AB68-F779B97EBA3A}"/>
              </a:ext>
            </a:extLst>
          </p:cNvPr>
          <p:cNvSpPr>
            <a:spLocks noGrp="1"/>
          </p:cNvSpPr>
          <p:nvPr>
            <p:ph type="title"/>
          </p:nvPr>
        </p:nvSpPr>
        <p:spPr>
          <a:xfrm>
            <a:off x="1939245" y="672873"/>
            <a:ext cx="8912225" cy="728088"/>
          </a:xfrm>
        </p:spPr>
        <p:txBody>
          <a:bodyPr>
            <a:normAutofit/>
          </a:bodyPr>
          <a:lstStyle/>
          <a:p>
            <a:r>
              <a:rPr lang="en-US" sz="2400" dirty="0">
                <a:latin typeface="Times New Roman" panose="02020603050405020304" pitchFamily="18" charset="0"/>
                <a:cs typeface="Times New Roman" panose="02020603050405020304" pitchFamily="18" charset="0"/>
              </a:rPr>
              <a:t>Constructions of feminine identity in literature and film</a:t>
            </a:r>
          </a:p>
        </p:txBody>
      </p:sp>
      <p:sp>
        <p:nvSpPr>
          <p:cNvPr id="5" name="Content Placeholder 4">
            <a:extLst>
              <a:ext uri="{FF2B5EF4-FFF2-40B4-BE49-F238E27FC236}">
                <a16:creationId xmlns:a16="http://schemas.microsoft.com/office/drawing/2014/main" id="{C66668F7-EA36-4BD6-8D6E-D62268336CF1}"/>
              </a:ext>
            </a:extLst>
          </p:cNvPr>
          <p:cNvSpPr>
            <a:spLocks noGrp="1"/>
          </p:cNvSpPr>
          <p:nvPr>
            <p:ph idx="1"/>
          </p:nvPr>
        </p:nvSpPr>
        <p:spPr>
          <a:xfrm>
            <a:off x="1109709" y="1837677"/>
            <a:ext cx="10149975" cy="4793942"/>
          </a:xfrm>
        </p:spPr>
        <p:txBody>
          <a:bodyPr>
            <a:normAutofit fontScale="47500" lnSpcReduction="20000"/>
          </a:bodyPr>
          <a:lstStyle/>
          <a:p>
            <a:pPr marL="0" indent="0" algn="just">
              <a:lnSpc>
                <a:spcPct val="150000"/>
              </a:lnSpc>
              <a:buNone/>
            </a:pPr>
            <a:r>
              <a:rPr lang="en-US" sz="3800" b="1" i="1" dirty="0">
                <a:latin typeface="Times New Roman" panose="02020603050405020304" pitchFamily="18" charset="0"/>
                <a:cs typeface="Times New Roman" panose="02020603050405020304" pitchFamily="18" charset="0"/>
              </a:rPr>
              <a:t>“Re-Imagining The Waste Land. Infertility, Barrenness and Ecocatastrophe in Margaret Atwood’s The Handmaid’s Tale” </a:t>
            </a:r>
          </a:p>
          <a:p>
            <a:pPr algn="just">
              <a:lnSpc>
                <a:spcPct val="150000"/>
              </a:lnSpc>
            </a:pPr>
            <a:r>
              <a:rPr lang="en-US" sz="3200" dirty="0">
                <a:latin typeface="Times New Roman" panose="02020603050405020304" pitchFamily="18" charset="0"/>
                <a:cs typeface="Times New Roman" panose="02020603050405020304" pitchFamily="18" charset="0"/>
              </a:rPr>
              <a:t>In </a:t>
            </a:r>
            <a:r>
              <a:rPr lang="en-US" sz="3200" dirty="0" err="1">
                <a:latin typeface="Times New Roman" panose="02020603050405020304" pitchFamily="18" charset="0"/>
                <a:cs typeface="Times New Roman" panose="02020603050405020304" pitchFamily="18" charset="0"/>
              </a:rPr>
              <a:t>Ciugureanu</a:t>
            </a:r>
            <a:r>
              <a:rPr lang="en-US" sz="3200" dirty="0">
                <a:latin typeface="Times New Roman" panose="02020603050405020304" pitchFamily="18" charset="0"/>
                <a:cs typeface="Times New Roman" panose="02020603050405020304" pitchFamily="18" charset="0"/>
              </a:rPr>
              <a:t>, A. &amp; E. Vlad (eds.) </a:t>
            </a:r>
            <a:r>
              <a:rPr lang="en-US" sz="3200" i="1" dirty="0">
                <a:latin typeface="Times New Roman" panose="02020603050405020304" pitchFamily="18" charset="0"/>
                <a:cs typeface="Times New Roman" panose="02020603050405020304" pitchFamily="18" charset="0"/>
              </a:rPr>
              <a:t>Eco-Consciousness. Imperatives in American Culture</a:t>
            </a:r>
            <a:r>
              <a:rPr lang="en-US" sz="3200" dirty="0">
                <a:latin typeface="Times New Roman" panose="02020603050405020304" pitchFamily="18" charset="0"/>
                <a:cs typeface="Times New Roman" panose="02020603050405020304" pitchFamily="18" charset="0"/>
              </a:rPr>
              <a:t>, Berlin: Peter Lang (forthcoming 2023)</a:t>
            </a:r>
          </a:p>
          <a:p>
            <a:pPr marL="0" indent="0" algn="just">
              <a:lnSpc>
                <a:spcPct val="150000"/>
              </a:lnSpc>
              <a:buNone/>
            </a:pPr>
            <a:endParaRPr lang="en-US" sz="3200" dirty="0">
              <a:latin typeface="Times New Roman" panose="02020603050405020304" pitchFamily="18" charset="0"/>
              <a:cs typeface="Times New Roman" panose="02020603050405020304" pitchFamily="18" charset="0"/>
            </a:endParaRPr>
          </a:p>
          <a:p>
            <a:pPr algn="just">
              <a:lnSpc>
                <a:spcPct val="150000"/>
              </a:lnSpc>
            </a:pPr>
            <a:r>
              <a:rPr lang="en-US" sz="3200" dirty="0">
                <a:latin typeface="Times New Roman" panose="02020603050405020304" pitchFamily="18" charset="0"/>
                <a:cs typeface="Times New Roman" panose="02020603050405020304" pitchFamily="18" charset="0"/>
              </a:rPr>
              <a:t>The chapter re-reads the Handmaids’ status in Gilead, and that of the </a:t>
            </a:r>
            <a:r>
              <a:rPr lang="en-US" sz="3200" dirty="0" err="1">
                <a:latin typeface="Times New Roman" panose="02020603050405020304" pitchFamily="18" charset="0"/>
                <a:cs typeface="Times New Roman" panose="02020603050405020304" pitchFamily="18" charset="0"/>
              </a:rPr>
              <a:t>Unwomen</a:t>
            </a:r>
            <a:r>
              <a:rPr lang="en-US" sz="3200" dirty="0">
                <a:latin typeface="Times New Roman" panose="02020603050405020304" pitchFamily="18" charset="0"/>
                <a:cs typeface="Times New Roman" panose="02020603050405020304" pitchFamily="18" charset="0"/>
              </a:rPr>
              <a:t> in the Colonies by using the ‘chessboard’ of T.S. Eliot’s </a:t>
            </a:r>
            <a:r>
              <a:rPr lang="en-US" sz="3200" i="1" dirty="0">
                <a:latin typeface="Times New Roman" panose="02020603050405020304" pitchFamily="18" charset="0"/>
                <a:cs typeface="Times New Roman" panose="02020603050405020304" pitchFamily="18" charset="0"/>
              </a:rPr>
              <a:t>The Waste Land </a:t>
            </a:r>
            <a:r>
              <a:rPr lang="en-US" sz="3200" dirty="0">
                <a:latin typeface="Times New Roman" panose="02020603050405020304" pitchFamily="18" charset="0"/>
                <a:cs typeface="Times New Roman" panose="02020603050405020304" pitchFamily="18" charset="0"/>
              </a:rPr>
              <a:t>as an intertextual reference point. </a:t>
            </a:r>
          </a:p>
          <a:p>
            <a:pPr algn="just">
              <a:lnSpc>
                <a:spcPct val="150000"/>
              </a:lnSpc>
            </a:pPr>
            <a:r>
              <a:rPr lang="en-US" sz="3200" dirty="0">
                <a:latin typeface="Times New Roman" panose="02020603050405020304" pitchFamily="18" charset="0"/>
                <a:cs typeface="Times New Roman" panose="02020603050405020304" pitchFamily="18" charset="0"/>
              </a:rPr>
              <a:t>The allusion to the legend of the Fisher King’s infertility in the Modernist poem could be an influence for Atwood’s </a:t>
            </a:r>
            <a:r>
              <a:rPr lang="en-US" sz="3200" i="1" dirty="0">
                <a:latin typeface="Times New Roman" panose="02020603050405020304" pitchFamily="18" charset="0"/>
                <a:cs typeface="Times New Roman" panose="02020603050405020304" pitchFamily="18" charset="0"/>
              </a:rPr>
              <a:t>wasteland</a:t>
            </a:r>
            <a:r>
              <a:rPr lang="en-US" sz="3200" dirty="0">
                <a:latin typeface="Times New Roman" panose="02020603050405020304" pitchFamily="18" charset="0"/>
                <a:cs typeface="Times New Roman" panose="02020603050405020304" pitchFamily="18" charset="0"/>
              </a:rPr>
              <a:t> and </a:t>
            </a:r>
            <a:r>
              <a:rPr lang="en-US" sz="3200" i="1" dirty="0">
                <a:latin typeface="Times New Roman" panose="02020603050405020304" pitchFamily="18" charset="0"/>
                <a:cs typeface="Times New Roman" panose="02020603050405020304" pitchFamily="18" charset="0"/>
              </a:rPr>
              <a:t>waste land</a:t>
            </a:r>
            <a:r>
              <a:rPr lang="en-US" sz="3200" dirty="0">
                <a:latin typeface="Times New Roman" panose="02020603050405020304" pitchFamily="18" charset="0"/>
                <a:cs typeface="Times New Roman" panose="02020603050405020304" pitchFamily="18" charset="0"/>
              </a:rPr>
              <a:t>, while the coveted births in Gilead may represent a genuine quest for the Grail. </a:t>
            </a:r>
          </a:p>
          <a:p>
            <a:pPr algn="just">
              <a:lnSpc>
                <a:spcPct val="150000"/>
              </a:lnSpc>
            </a:pPr>
            <a:r>
              <a:rPr lang="en-US" sz="3200" dirty="0">
                <a:latin typeface="Times New Roman" panose="02020603050405020304" pitchFamily="18" charset="0"/>
                <a:cs typeface="Times New Roman" panose="02020603050405020304" pitchFamily="18" charset="0"/>
              </a:rPr>
              <a:t>Eliot’s “unreal city under brown fog” seems to have been relocated across the Atlantic, to what is left of the United States after suppressing womanhood and abolishing women’s rights following a series of environmental and political catastrophes.</a:t>
            </a:r>
            <a:endParaRPr lang="en-US" sz="29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72398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2B155C-9A0C-6A91-8606-DC530445DDF6}"/>
              </a:ext>
            </a:extLst>
          </p:cNvPr>
          <p:cNvSpPr>
            <a:spLocks noGrp="1"/>
          </p:cNvSpPr>
          <p:nvPr>
            <p:ph type="title"/>
          </p:nvPr>
        </p:nvSpPr>
        <p:spPr>
          <a:xfrm>
            <a:off x="1820567" y="2785369"/>
            <a:ext cx="8911687" cy="1287262"/>
          </a:xfrm>
        </p:spPr>
        <p:txBody>
          <a:bodyPr/>
          <a:lstStyle/>
          <a:p>
            <a:pPr algn="ctr"/>
            <a:r>
              <a:rPr lang="en-US" b="1" dirty="0">
                <a:latin typeface="Times New Roman" panose="02020603050405020304" pitchFamily="18" charset="0"/>
                <a:cs typeface="Times New Roman" panose="02020603050405020304" pitchFamily="18" charset="0"/>
              </a:rPr>
              <a:t>LITERARY TRANSLATION: </a:t>
            </a:r>
            <a:br>
              <a:rPr lang="ro-RO"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CREATIVITY THROUGH INVISIBILITY</a:t>
            </a:r>
          </a:p>
        </p:txBody>
      </p:sp>
    </p:spTree>
    <p:extLst>
      <p:ext uri="{BB962C8B-B14F-4D97-AF65-F5344CB8AC3E}">
        <p14:creationId xmlns:p14="http://schemas.microsoft.com/office/powerpoint/2010/main" val="37945873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28651-13F5-49EE-B4C6-10FE9D663625}"/>
              </a:ext>
            </a:extLst>
          </p:cNvPr>
          <p:cNvSpPr>
            <a:spLocks noGrp="1"/>
          </p:cNvSpPr>
          <p:nvPr>
            <p:ph type="title"/>
          </p:nvPr>
        </p:nvSpPr>
        <p:spPr>
          <a:xfrm>
            <a:off x="1606859" y="722082"/>
            <a:ext cx="9326254" cy="618446"/>
          </a:xfrm>
        </p:spPr>
        <p:txBody>
          <a:bodyPr>
            <a:normAutofit/>
          </a:bodyPr>
          <a:lstStyle/>
          <a:p>
            <a:r>
              <a:rPr lang="it-IT" sz="2800" dirty="0">
                <a:latin typeface="Times New Roman" panose="02020603050405020304" pitchFamily="18" charset="0"/>
                <a:cs typeface="Times New Roman" panose="02020603050405020304" pitchFamily="18" charset="0"/>
              </a:rPr>
              <a:t>(Meta)Translation Studies</a:t>
            </a:r>
            <a:endParaRPr lang="en-US" sz="28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C428328-CD32-4821-9837-3736ADF5D80C}"/>
              </a:ext>
            </a:extLst>
          </p:cNvPr>
          <p:cNvSpPr>
            <a:spLocks noGrp="1"/>
          </p:cNvSpPr>
          <p:nvPr>
            <p:ph idx="1"/>
          </p:nvPr>
        </p:nvSpPr>
        <p:spPr>
          <a:xfrm>
            <a:off x="637563" y="1929468"/>
            <a:ext cx="11554438" cy="3981754"/>
          </a:xfrm>
        </p:spPr>
        <p:txBody>
          <a:bodyPr>
            <a:normAutofit fontScale="85000" lnSpcReduction="10000"/>
          </a:bodyPr>
          <a:lstStyle/>
          <a:p>
            <a:pPr algn="just">
              <a:lnSpc>
                <a:spcPct val="150000"/>
              </a:lnSpc>
            </a:pPr>
            <a:r>
              <a:rPr lang="ro-RO" dirty="0">
                <a:latin typeface="Times New Roman" panose="02020603050405020304" pitchFamily="18" charset="0"/>
                <a:cs typeface="Times New Roman" panose="02020603050405020304" pitchFamily="18" charset="0"/>
              </a:rPr>
              <a:t>B</a:t>
            </a:r>
            <a:r>
              <a:rPr lang="en-US" dirty="0" err="1">
                <a:latin typeface="Times New Roman" panose="02020603050405020304" pitchFamily="18" charset="0"/>
                <a:cs typeface="Times New Roman" panose="02020603050405020304" pitchFamily="18" charset="0"/>
              </a:rPr>
              <a:t>ook</a:t>
            </a:r>
            <a:r>
              <a:rPr lang="en-US" dirty="0">
                <a:latin typeface="Times New Roman" panose="02020603050405020304" pitchFamily="18" charset="0"/>
                <a:cs typeface="Times New Roman" panose="02020603050405020304" pitchFamily="18" charset="0"/>
              </a:rPr>
              <a:t> – </a:t>
            </a:r>
            <a:r>
              <a:rPr lang="en-US" i="1" dirty="0">
                <a:latin typeface="Times New Roman" panose="02020603050405020304" pitchFamily="18" charset="0"/>
                <a:cs typeface="Times New Roman" panose="02020603050405020304" pitchFamily="18" charset="0"/>
              </a:rPr>
              <a:t>From 19th-Century Femininity in Literature to 20th-Century Feminism on Film: Discourse Translation and Adaptation. </a:t>
            </a:r>
            <a:r>
              <a:rPr lang="en-US" dirty="0">
                <a:latin typeface="Times New Roman" panose="02020603050405020304" pitchFamily="18" charset="0"/>
                <a:cs typeface="Times New Roman" panose="02020603050405020304" pitchFamily="18" charset="0"/>
              </a:rPr>
              <a:t>(2015) – (literary</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translation</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subtitling);</a:t>
            </a:r>
            <a:endParaRPr lang="ro-RO" dirty="0">
              <a:latin typeface="Times New Roman" panose="02020603050405020304" pitchFamily="18" charset="0"/>
              <a:cs typeface="Times New Roman" panose="02020603050405020304" pitchFamily="18" charset="0"/>
            </a:endParaRPr>
          </a:p>
          <a:p>
            <a:pPr algn="just">
              <a:lnSpc>
                <a:spcPct val="150000"/>
              </a:lnSpc>
            </a:pPr>
            <a:r>
              <a:rPr lang="ro-RO" dirty="0" err="1">
                <a:latin typeface="Times New Roman" panose="02020603050405020304" pitchFamily="18" charset="0"/>
                <a:cs typeface="Times New Roman" panose="02020603050405020304" pitchFamily="18" charset="0"/>
              </a:rPr>
              <a:t>Book</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chapter </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t>
            </a:r>
            <a:r>
              <a:rPr lang="ro-RO" dirty="0" err="1">
                <a:latin typeface="Times New Roman" panose="02020603050405020304" pitchFamily="18" charset="0"/>
                <a:cs typeface="Times New Roman" panose="02020603050405020304" pitchFamily="18" charset="0"/>
              </a:rPr>
              <a:t>Translating</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Books</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about</a:t>
            </a:r>
            <a:r>
              <a:rPr lang="ro-RO" dirty="0">
                <a:latin typeface="Times New Roman" panose="02020603050405020304" pitchFamily="18" charset="0"/>
                <a:cs typeface="Times New Roman" panose="02020603050405020304" pitchFamily="18" charset="0"/>
              </a:rPr>
              <a:t> Romania </a:t>
            </a:r>
            <a:r>
              <a:rPr lang="ro-RO" dirty="0" err="1">
                <a:latin typeface="Times New Roman" panose="02020603050405020304" pitchFamily="18" charset="0"/>
                <a:cs typeface="Times New Roman" panose="02020603050405020304" pitchFamily="18" charset="0"/>
              </a:rPr>
              <a:t>into</a:t>
            </a:r>
            <a:r>
              <a:rPr lang="ro-RO" dirty="0">
                <a:latin typeface="Times New Roman" panose="02020603050405020304" pitchFamily="18" charset="0"/>
                <a:cs typeface="Times New Roman" panose="02020603050405020304" pitchFamily="18" charset="0"/>
              </a:rPr>
              <a:t> Romanian.</a:t>
            </a:r>
            <a:r>
              <a:rPr lang="en-US" dirty="0">
                <a:latin typeface="Times New Roman" panose="02020603050405020304" pitchFamily="18" charset="0"/>
                <a:cs typeface="Times New Roman" panose="02020603050405020304" pitchFamily="18" charset="0"/>
              </a:rPr>
              <a:t>”</a:t>
            </a:r>
            <a:r>
              <a:rPr lang="ro-RO" dirty="0">
                <a:latin typeface="Times New Roman" panose="02020603050405020304" pitchFamily="18" charset="0"/>
                <a:cs typeface="Times New Roman" panose="02020603050405020304" pitchFamily="18" charset="0"/>
              </a:rPr>
              <a:t> In B</a:t>
            </a:r>
            <a:r>
              <a:rPr lang="en-US" dirty="0">
                <a:latin typeface="Times New Roman" panose="02020603050405020304" pitchFamily="18" charset="0"/>
                <a:cs typeface="Times New Roman" panose="02020603050405020304" pitchFamily="18" charset="0"/>
              </a:rPr>
              <a:t>.</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Martínez</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Ojeda</a:t>
            </a:r>
            <a:r>
              <a:rPr lang="ro-RO" dirty="0">
                <a:latin typeface="Times New Roman" panose="02020603050405020304" pitchFamily="18" charset="0"/>
                <a:cs typeface="Times New Roman" panose="02020603050405020304" pitchFamily="18" charset="0"/>
              </a:rPr>
              <a:t> &amp; M</a:t>
            </a:r>
            <a:r>
              <a:rPr lang="en-US" dirty="0">
                <a:latin typeface="Times New Roman" panose="02020603050405020304" pitchFamily="18" charset="0"/>
                <a:cs typeface="Times New Roman" panose="02020603050405020304" pitchFamily="18" charset="0"/>
              </a:rPr>
              <a:t>.</a:t>
            </a:r>
            <a:r>
              <a:rPr lang="ro-RO" dirty="0">
                <a:latin typeface="Times New Roman" panose="02020603050405020304" pitchFamily="18" charset="0"/>
                <a:cs typeface="Times New Roman" panose="02020603050405020304" pitchFamily="18" charset="0"/>
              </a:rPr>
              <a:t> L</a:t>
            </a:r>
            <a:r>
              <a:rPr lang="en-US" dirty="0">
                <a:latin typeface="Times New Roman" panose="02020603050405020304" pitchFamily="18" charset="0"/>
                <a:cs typeface="Times New Roman" panose="02020603050405020304" pitchFamily="18" charset="0"/>
              </a:rPr>
              <a:t>.</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Rodríguez</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Muñoz</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Eds</a:t>
            </a:r>
            <a:r>
              <a:rPr lang="ro-RO" dirty="0">
                <a:latin typeface="Times New Roman" panose="02020603050405020304" pitchFamily="18" charset="0"/>
                <a:cs typeface="Times New Roman" panose="02020603050405020304" pitchFamily="18" charset="0"/>
              </a:rPr>
              <a:t>.) 2019. </a:t>
            </a:r>
            <a:r>
              <a:rPr lang="ro-RO" i="1" dirty="0" err="1">
                <a:latin typeface="Times New Roman" panose="02020603050405020304" pitchFamily="18" charset="0"/>
                <a:cs typeface="Times New Roman" panose="02020603050405020304" pitchFamily="18" charset="0"/>
              </a:rPr>
              <a:t>Translation</a:t>
            </a:r>
            <a:r>
              <a:rPr lang="ro-RO" i="1" dirty="0">
                <a:latin typeface="Times New Roman" panose="02020603050405020304" pitchFamily="18" charset="0"/>
                <a:cs typeface="Times New Roman" panose="02020603050405020304" pitchFamily="18" charset="0"/>
              </a:rPr>
              <a:t> in </a:t>
            </a:r>
            <a:r>
              <a:rPr lang="ro-RO" i="1" dirty="0" err="1">
                <a:latin typeface="Times New Roman" panose="02020603050405020304" pitchFamily="18" charset="0"/>
                <a:cs typeface="Times New Roman" panose="02020603050405020304" pitchFamily="18" charset="0"/>
              </a:rPr>
              <a:t>and</a:t>
            </a:r>
            <a:r>
              <a:rPr lang="ro-RO" i="1" dirty="0">
                <a:latin typeface="Times New Roman" panose="02020603050405020304" pitchFamily="18" charset="0"/>
                <a:cs typeface="Times New Roman" panose="02020603050405020304" pitchFamily="18" charset="0"/>
              </a:rPr>
              <a:t> for Society: </a:t>
            </a:r>
            <a:r>
              <a:rPr lang="ro-RO" i="1" dirty="0" err="1">
                <a:latin typeface="Times New Roman" panose="02020603050405020304" pitchFamily="18" charset="0"/>
                <a:cs typeface="Times New Roman" panose="02020603050405020304" pitchFamily="18" charset="0"/>
              </a:rPr>
              <a:t>Sociological</a:t>
            </a:r>
            <a:r>
              <a:rPr lang="ro-RO" i="1" dirty="0">
                <a:latin typeface="Times New Roman" panose="02020603050405020304" pitchFamily="18" charset="0"/>
                <a:cs typeface="Times New Roman" panose="02020603050405020304" pitchFamily="18" charset="0"/>
              </a:rPr>
              <a:t> </a:t>
            </a:r>
            <a:r>
              <a:rPr lang="ro-RO" i="1" dirty="0" err="1">
                <a:latin typeface="Times New Roman" panose="02020603050405020304" pitchFamily="18" charset="0"/>
                <a:cs typeface="Times New Roman" panose="02020603050405020304" pitchFamily="18" charset="0"/>
              </a:rPr>
              <a:t>and</a:t>
            </a:r>
            <a:r>
              <a:rPr lang="ro-RO" i="1" dirty="0">
                <a:latin typeface="Times New Roman" panose="02020603050405020304" pitchFamily="18" charset="0"/>
                <a:cs typeface="Times New Roman" panose="02020603050405020304" pitchFamily="18" charset="0"/>
              </a:rPr>
              <a:t> Cultural </a:t>
            </a:r>
            <a:r>
              <a:rPr lang="ro-RO" i="1" dirty="0" err="1">
                <a:latin typeface="Times New Roman" panose="02020603050405020304" pitchFamily="18" charset="0"/>
                <a:cs typeface="Times New Roman" panose="02020603050405020304" pitchFamily="18" charset="0"/>
              </a:rPr>
              <a:t>Approaches</a:t>
            </a:r>
            <a:r>
              <a:rPr lang="ro-RO" i="1" dirty="0">
                <a:latin typeface="Times New Roman" panose="02020603050405020304" pitchFamily="18" charset="0"/>
                <a:cs typeface="Times New Roman" panose="02020603050405020304" pitchFamily="18" charset="0"/>
              </a:rPr>
              <a:t> in </a:t>
            </a:r>
            <a:r>
              <a:rPr lang="ro-RO" i="1" dirty="0" err="1">
                <a:latin typeface="Times New Roman" panose="02020603050405020304" pitchFamily="18" charset="0"/>
                <a:cs typeface="Times New Roman" panose="02020603050405020304" pitchFamily="18" charset="0"/>
              </a:rPr>
              <a:t>Translation</a:t>
            </a:r>
            <a:r>
              <a:rPr lang="ro-RO" dirty="0">
                <a:latin typeface="Times New Roman" panose="02020603050405020304" pitchFamily="18" charset="0"/>
                <a:cs typeface="Times New Roman" panose="02020603050405020304" pitchFamily="18" charset="0"/>
              </a:rPr>
              <a:t>. University of Cordoba Press </a:t>
            </a:r>
            <a:r>
              <a:rPr lang="en-US" dirty="0">
                <a:latin typeface="Times New Roman" panose="02020603050405020304" pitchFamily="18" charset="0"/>
                <a:cs typeface="Times New Roman" panose="02020603050405020304" pitchFamily="18" charset="0"/>
              </a:rPr>
              <a:t>(imagology and translation);</a:t>
            </a:r>
          </a:p>
          <a:p>
            <a:pPr algn="just">
              <a:lnSpc>
                <a:spcPct val="150000"/>
              </a:lnSpc>
            </a:pPr>
            <a:r>
              <a:rPr lang="en-US" dirty="0">
                <a:latin typeface="Times New Roman" panose="02020603050405020304" pitchFamily="18" charset="0"/>
                <a:cs typeface="Times New Roman" panose="02020603050405020304" pitchFamily="18" charset="0"/>
              </a:rPr>
              <a:t>Articles (metatranslation, re-translation) – “Re-writing </a:t>
            </a:r>
            <a:r>
              <a:rPr lang="en-US" i="1" dirty="0">
                <a:latin typeface="Times New Roman" panose="02020603050405020304" pitchFamily="18" charset="0"/>
                <a:cs typeface="Times New Roman" panose="02020603050405020304" pitchFamily="18" charset="0"/>
              </a:rPr>
              <a:t>Hamlet</a:t>
            </a:r>
            <a:r>
              <a:rPr lang="en-US" dirty="0">
                <a:latin typeface="Times New Roman" panose="02020603050405020304" pitchFamily="18" charset="0"/>
                <a:cs typeface="Times New Roman" panose="02020603050405020304" pitchFamily="18" charset="0"/>
              </a:rPr>
              <a:t> as Subversive Anti-Totalitarian Discourse: Cultural Appropriation and ‘Back-translation” (ESRA International Conference, Athens, Greece, 2021); “Subtitling for Adaptations: </a:t>
            </a:r>
            <a:r>
              <a:rPr lang="en-US" i="1" dirty="0">
                <a:latin typeface="Times New Roman" panose="02020603050405020304" pitchFamily="18" charset="0"/>
                <a:cs typeface="Times New Roman" panose="02020603050405020304" pitchFamily="18" charset="0"/>
              </a:rPr>
              <a:t>Little Women </a:t>
            </a:r>
            <a:r>
              <a:rPr lang="en-US" dirty="0">
                <a:latin typeface="Times New Roman" panose="02020603050405020304" pitchFamily="18" charset="0"/>
                <a:cs typeface="Times New Roman" panose="02020603050405020304" pitchFamily="18" charset="0"/>
              </a:rPr>
              <a:t>(1994)”; “Some Theoretical Considerations on Mitigation in Translating Literary Texts”; “Translating Feminist Discourse: Fay Weldon’s </a:t>
            </a:r>
            <a:r>
              <a:rPr lang="en-US" i="1" dirty="0">
                <a:latin typeface="Times New Roman" panose="02020603050405020304" pitchFamily="18" charset="0"/>
                <a:cs typeface="Times New Roman" panose="02020603050405020304" pitchFamily="18" charset="0"/>
              </a:rPr>
              <a:t>Big Women</a:t>
            </a:r>
            <a:r>
              <a:rPr lang="en-US" dirty="0">
                <a:latin typeface="Times New Roman" panose="02020603050405020304" pitchFamily="18" charset="0"/>
                <a:cs typeface="Times New Roman" panose="02020603050405020304" pitchFamily="18" charset="0"/>
              </a:rPr>
              <a:t>”, etc.;</a:t>
            </a:r>
          </a:p>
          <a:p>
            <a:pPr algn="just">
              <a:lnSpc>
                <a:spcPct val="150000"/>
              </a:lnSpc>
            </a:pPr>
            <a:r>
              <a:rPr lang="en-US" dirty="0">
                <a:latin typeface="Times New Roman" panose="02020603050405020304" pitchFamily="18" charset="0"/>
                <a:cs typeface="Times New Roman" panose="02020603050405020304" pitchFamily="18" charset="0"/>
              </a:rPr>
              <a:t>Translation review – Dan </a:t>
            </a:r>
            <a:r>
              <a:rPr lang="en-US" dirty="0" err="1">
                <a:latin typeface="Times New Roman" panose="02020603050405020304" pitchFamily="18" charset="0"/>
                <a:cs typeface="Times New Roman" panose="02020603050405020304" pitchFamily="18" charset="0"/>
              </a:rPr>
              <a:t>Croitoru’s</a:t>
            </a:r>
            <a:r>
              <a:rPr lang="en-US" dirty="0">
                <a:latin typeface="Times New Roman" panose="02020603050405020304" pitchFamily="18" charset="0"/>
                <a:cs typeface="Times New Roman" panose="02020603050405020304" pitchFamily="18" charset="0"/>
              </a:rPr>
              <a:t> translation of Ian McEwan’s </a:t>
            </a:r>
            <a:r>
              <a:rPr lang="en-US" i="1" dirty="0">
                <a:latin typeface="Times New Roman" panose="02020603050405020304" pitchFamily="18" charset="0"/>
                <a:cs typeface="Times New Roman" panose="02020603050405020304" pitchFamily="18" charset="0"/>
              </a:rPr>
              <a:t>Nutshell</a:t>
            </a:r>
            <a:r>
              <a:rPr lang="en-US" dirty="0">
                <a:latin typeface="Times New Roman" panose="02020603050405020304" pitchFamily="18" charset="0"/>
                <a:cs typeface="Times New Roman" panose="02020603050405020304" pitchFamily="18" charset="0"/>
              </a:rPr>
              <a:t>. In </a:t>
            </a:r>
            <a:r>
              <a:rPr lang="en-US" i="1" dirty="0" err="1">
                <a:latin typeface="Times New Roman" panose="02020603050405020304" pitchFamily="18" charset="0"/>
                <a:cs typeface="Times New Roman" panose="02020603050405020304" pitchFamily="18" charset="0"/>
              </a:rPr>
              <a:t>Revista</a:t>
            </a:r>
            <a:r>
              <a:rPr lang="en-US" i="1" dirty="0">
                <a:latin typeface="Times New Roman" panose="02020603050405020304" pitchFamily="18" charset="0"/>
                <a:cs typeface="Times New Roman" panose="02020603050405020304" pitchFamily="18" charset="0"/>
              </a:rPr>
              <a:t> de </a:t>
            </a:r>
            <a:r>
              <a:rPr lang="en-US" i="1" dirty="0" err="1">
                <a:latin typeface="Times New Roman" panose="02020603050405020304" pitchFamily="18" charset="0"/>
                <a:cs typeface="Times New Roman" panose="02020603050405020304" pitchFamily="18" charset="0"/>
              </a:rPr>
              <a:t>traduceri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literare</a:t>
            </a:r>
            <a:r>
              <a:rPr lang="en-US" i="1" dirty="0">
                <a:latin typeface="Times New Roman" panose="02020603050405020304" pitchFamily="18" charset="0"/>
                <a:cs typeface="Times New Roman" panose="02020603050405020304" pitchFamily="18" charset="0"/>
              </a:rPr>
              <a:t> a </a:t>
            </a:r>
            <a:r>
              <a:rPr lang="en-US" i="1" dirty="0" err="1">
                <a:latin typeface="Times New Roman" panose="02020603050405020304" pitchFamily="18" charset="0"/>
                <a:cs typeface="Times New Roman" panose="02020603050405020304" pitchFamily="18" charset="0"/>
              </a:rPr>
              <a:t>Uniunii</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Scriitorilor</a:t>
            </a:r>
            <a:r>
              <a:rPr lang="en-US" i="1" dirty="0">
                <a:latin typeface="Times New Roman" panose="02020603050405020304" pitchFamily="18" charset="0"/>
                <a:cs typeface="Times New Roman" panose="02020603050405020304" pitchFamily="18" charset="0"/>
              </a:rPr>
              <a:t> din Romania – </a:t>
            </a:r>
            <a:r>
              <a:rPr lang="en-US" i="1" dirty="0" err="1">
                <a:latin typeface="Times New Roman" panose="02020603050405020304" pitchFamily="18" charset="0"/>
                <a:cs typeface="Times New Roman" panose="02020603050405020304" pitchFamily="18" charset="0"/>
              </a:rPr>
              <a:t>filiala</a:t>
            </a:r>
            <a:r>
              <a:rPr lang="en-US" i="1" dirty="0">
                <a:latin typeface="Times New Roman" panose="02020603050405020304" pitchFamily="18" charset="0"/>
                <a:cs typeface="Times New Roman" panose="02020603050405020304" pitchFamily="18" charset="0"/>
              </a:rPr>
              <a:t> </a:t>
            </a:r>
            <a:r>
              <a:rPr lang="en-US" i="1" dirty="0" err="1">
                <a:latin typeface="Times New Roman" panose="02020603050405020304" pitchFamily="18" charset="0"/>
                <a:cs typeface="Times New Roman" panose="02020603050405020304" pitchFamily="18" charset="0"/>
              </a:rPr>
              <a:t>Traduceri</a:t>
            </a:r>
            <a:r>
              <a:rPr lang="en-US" i="1" dirty="0">
                <a:latin typeface="Times New Roman" panose="02020603050405020304" pitchFamily="18" charset="0"/>
                <a:cs typeface="Times New Roman" panose="02020603050405020304" pitchFamily="18" charset="0"/>
              </a:rPr>
              <a:t>.</a:t>
            </a:r>
          </a:p>
          <a:p>
            <a:pPr marL="0" indent="0" algn="just">
              <a:lnSpc>
                <a:spcPct val="150000"/>
              </a:lnSpc>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472133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7346FD-51F2-0D45-6884-6E41089E6F70}"/>
              </a:ext>
            </a:extLst>
          </p:cNvPr>
          <p:cNvSpPr>
            <a:spLocks noGrp="1"/>
          </p:cNvSpPr>
          <p:nvPr>
            <p:ph type="title"/>
          </p:nvPr>
        </p:nvSpPr>
        <p:spPr>
          <a:xfrm>
            <a:off x="1660125" y="624110"/>
            <a:ext cx="9844488" cy="760807"/>
          </a:xfrm>
        </p:spPr>
        <p:txBody>
          <a:bodyPr>
            <a:normAutofit fontScale="90000"/>
          </a:bodyPr>
          <a:lstStyle/>
          <a:p>
            <a:r>
              <a:rPr lang="en-US" dirty="0">
                <a:latin typeface="Times New Roman" panose="02020603050405020304" pitchFamily="18" charset="0"/>
                <a:cs typeface="Times New Roman" panose="02020603050405020304" pitchFamily="18" charset="0"/>
              </a:rPr>
              <a:t>Teaching Translation</a:t>
            </a:r>
            <a:br>
              <a:rPr lang="en-US" dirty="0">
                <a:latin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4A70CA40-0435-2250-847A-949798787E09}"/>
              </a:ext>
            </a:extLst>
          </p:cNvPr>
          <p:cNvSpPr>
            <a:spLocks noGrp="1"/>
          </p:cNvSpPr>
          <p:nvPr>
            <p:ph idx="1"/>
          </p:nvPr>
        </p:nvSpPr>
        <p:spPr>
          <a:xfrm>
            <a:off x="1589103" y="2133600"/>
            <a:ext cx="9915509" cy="3777622"/>
          </a:xfrm>
        </p:spPr>
        <p:txBody>
          <a:bodyPr/>
          <a:lstStyle/>
          <a:p>
            <a:pPr algn="just">
              <a:lnSpc>
                <a:spcPct val="150000"/>
              </a:lnSpc>
            </a:pPr>
            <a:r>
              <a:rPr lang="en-US" dirty="0">
                <a:latin typeface="Times New Roman" panose="02020603050405020304" pitchFamily="18" charset="0"/>
                <a:cs typeface="Times New Roman" panose="02020603050405020304" pitchFamily="18" charset="0"/>
              </a:rPr>
              <a:t>“Professional Communication and Language Experts”, </a:t>
            </a:r>
            <a:r>
              <a:rPr lang="en-US" i="1" dirty="0">
                <a:latin typeface="Times New Roman" panose="02020603050405020304" pitchFamily="18" charset="0"/>
                <a:cs typeface="Times New Roman" panose="02020603050405020304" pitchFamily="18" charset="0"/>
              </a:rPr>
              <a:t>ACROSS </a:t>
            </a:r>
            <a:r>
              <a:rPr lang="en-US" dirty="0">
                <a:latin typeface="Times New Roman" panose="02020603050405020304" pitchFamily="18" charset="0"/>
                <a:cs typeface="Times New Roman" panose="02020603050405020304" pitchFamily="18" charset="0"/>
              </a:rPr>
              <a:t>2021 (ERIH+)</a:t>
            </a:r>
          </a:p>
          <a:p>
            <a:pPr algn="just">
              <a:lnSpc>
                <a:spcPct val="150000"/>
              </a:lnSpc>
            </a:pPr>
            <a:r>
              <a:rPr lang="en-US" dirty="0">
                <a:latin typeface="Times New Roman" panose="02020603050405020304" pitchFamily="18" charset="0"/>
                <a:cs typeface="Times New Roman" panose="02020603050405020304" pitchFamily="18" charset="0"/>
              </a:rPr>
              <a:t>“Professional Communication in Digitalized Translation Practice”, </a:t>
            </a:r>
            <a:r>
              <a:rPr lang="en-US" i="1" dirty="0">
                <a:latin typeface="Times New Roman" panose="02020603050405020304" pitchFamily="18" charset="0"/>
                <a:cs typeface="Times New Roman" panose="02020603050405020304" pitchFamily="18" charset="0"/>
              </a:rPr>
              <a:t>ACROSS, </a:t>
            </a:r>
            <a:r>
              <a:rPr lang="en-US" dirty="0">
                <a:latin typeface="Times New Roman" panose="02020603050405020304" pitchFamily="18" charset="0"/>
                <a:cs typeface="Times New Roman" panose="02020603050405020304" pitchFamily="18" charset="0"/>
              </a:rPr>
              <a:t>2022 (ERIH+)</a:t>
            </a:r>
          </a:p>
          <a:p>
            <a:pPr algn="just">
              <a:lnSpc>
                <a:spcPct val="150000"/>
              </a:lnSpc>
            </a:pPr>
            <a:r>
              <a:rPr lang="en-US" dirty="0">
                <a:latin typeface="Times New Roman" panose="02020603050405020304" pitchFamily="18" charset="0"/>
                <a:cs typeface="Times New Roman" panose="02020603050405020304" pitchFamily="18" charset="0"/>
              </a:rPr>
              <a:t>“From Literary Theory and Criticism to Teaching Literary Translation” (PETRA-E Conference 2021, Trinity College Dublin, Ireland)</a:t>
            </a:r>
          </a:p>
          <a:p>
            <a:pPr algn="just">
              <a:lnSpc>
                <a:spcPct val="150000"/>
              </a:lnSpc>
            </a:pPr>
            <a:r>
              <a:rPr lang="en-US" dirty="0">
                <a:latin typeface="Times New Roman" panose="02020603050405020304" pitchFamily="18" charset="0"/>
                <a:cs typeface="Times New Roman" panose="02020603050405020304" pitchFamily="18" charset="0"/>
              </a:rPr>
              <a:t>“Demanding Translation Services for Educational Institutions during the COVID-19 Pandemic” and “Teaching Translation and Mediation to International Students during the COVID-19 Pandemic and the War in Ukraine” – papers co-authored with Alexandru Praisler, presented at the 6th International SDAŠ Conference (Maribor, Slovenia, September 2023)</a:t>
            </a:r>
          </a:p>
        </p:txBody>
      </p:sp>
    </p:spTree>
    <p:extLst>
      <p:ext uri="{BB962C8B-B14F-4D97-AF65-F5344CB8AC3E}">
        <p14:creationId xmlns:p14="http://schemas.microsoft.com/office/powerpoint/2010/main" val="38854234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28651-13F5-49EE-B4C6-10FE9D663625}"/>
              </a:ext>
            </a:extLst>
          </p:cNvPr>
          <p:cNvSpPr>
            <a:spLocks noGrp="1"/>
          </p:cNvSpPr>
          <p:nvPr>
            <p:ph type="title"/>
          </p:nvPr>
        </p:nvSpPr>
        <p:spPr>
          <a:xfrm>
            <a:off x="1544716" y="687896"/>
            <a:ext cx="8801168" cy="738231"/>
          </a:xfrm>
        </p:spPr>
        <p:txBody>
          <a:bodyPr>
            <a:normAutofit/>
          </a:bodyPr>
          <a:lstStyle/>
          <a:p>
            <a:r>
              <a:rPr lang="it-IT" sz="2400" dirty="0">
                <a:latin typeface="Times New Roman" panose="02020603050405020304" pitchFamily="18" charset="0"/>
                <a:cs typeface="Times New Roman" panose="02020603050405020304" pitchFamily="18" charset="0"/>
              </a:rPr>
              <a:t>Translations and translation-related activities</a:t>
            </a:r>
            <a:endParaRPr lang="en-US" sz="24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C428328-CD32-4821-9837-3736ADF5D80C}"/>
              </a:ext>
            </a:extLst>
          </p:cNvPr>
          <p:cNvSpPr>
            <a:spLocks noGrp="1"/>
          </p:cNvSpPr>
          <p:nvPr>
            <p:ph idx="1"/>
          </p:nvPr>
        </p:nvSpPr>
        <p:spPr>
          <a:xfrm>
            <a:off x="738231" y="1719743"/>
            <a:ext cx="10755736" cy="3420406"/>
          </a:xfrm>
        </p:spPr>
        <p:txBody>
          <a:bodyPr>
            <a:noAutofit/>
          </a:bodyPr>
          <a:lstStyle/>
          <a:p>
            <a:pPr algn="just">
              <a:lnSpc>
                <a:spcPct val="150000"/>
              </a:lnSpc>
              <a:buFont typeface="Wingdings" panose="05000000000000000000" pitchFamily="2" charset="2"/>
              <a:buChar char="Ø"/>
            </a:pPr>
            <a:r>
              <a:rPr lang="en-US" sz="1600" i="1" dirty="0">
                <a:latin typeface="Times New Roman" panose="02020603050405020304" pitchFamily="18" charset="0"/>
                <a:cs typeface="Times New Roman" panose="02020603050405020304" pitchFamily="18" charset="0"/>
              </a:rPr>
              <a:t>O </a:t>
            </a:r>
            <a:r>
              <a:rPr lang="en-US" sz="1600" i="1" dirty="0" err="1">
                <a:latin typeface="Times New Roman" panose="02020603050405020304" pitchFamily="18" charset="0"/>
                <a:cs typeface="Times New Roman" panose="02020603050405020304" pitchFamily="18" charset="0"/>
              </a:rPr>
              <a:t>teorie</a:t>
            </a:r>
            <a:r>
              <a:rPr lang="en-US" sz="1600" i="1" dirty="0">
                <a:latin typeface="Times New Roman" panose="02020603050405020304" pitchFamily="18" charset="0"/>
                <a:cs typeface="Times New Roman" panose="02020603050405020304" pitchFamily="18" charset="0"/>
              </a:rPr>
              <a:t> a </a:t>
            </a:r>
            <a:r>
              <a:rPr lang="en-US" sz="1600" i="1" dirty="0" err="1">
                <a:latin typeface="Times New Roman" panose="02020603050405020304" pitchFamily="18" charset="0"/>
                <a:cs typeface="Times New Roman" panose="02020603050405020304" pitchFamily="18" charset="0"/>
              </a:rPr>
              <a:t>parodiei</a:t>
            </a:r>
            <a:r>
              <a:rPr lang="en-US" sz="1600" dirty="0">
                <a:latin typeface="Times New Roman" panose="02020603050405020304" pitchFamily="18" charset="0"/>
                <a:cs typeface="Times New Roman" panose="02020603050405020304" pitchFamily="18" charset="0"/>
              </a:rPr>
              <a:t>, Linda Hutcheon (literary theory, </a:t>
            </a:r>
            <a:r>
              <a:rPr lang="en-US" sz="1600" dirty="0" err="1">
                <a:latin typeface="Times New Roman" panose="02020603050405020304" pitchFamily="18" charset="0"/>
                <a:cs typeface="Times New Roman" panose="02020603050405020304" pitchFamily="18" charset="0"/>
              </a:rPr>
              <a:t>Transilvania</a:t>
            </a:r>
            <a:r>
              <a:rPr lang="en-US" sz="1600" dirty="0">
                <a:latin typeface="Times New Roman" panose="02020603050405020304" pitchFamily="18" charset="0"/>
                <a:cs typeface="Times New Roman" panose="02020603050405020304" pitchFamily="18" charset="0"/>
              </a:rPr>
              <a:t> University Press Brasov 2021)</a:t>
            </a:r>
            <a:endParaRPr lang="ro-RO" sz="1600" dirty="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Ø"/>
            </a:pPr>
            <a:r>
              <a:rPr lang="en-US" sz="1600" i="1" dirty="0" err="1">
                <a:latin typeface="Times New Roman" panose="02020603050405020304" pitchFamily="18" charset="0"/>
                <a:cs typeface="Times New Roman" panose="02020603050405020304" pitchFamily="18" charset="0"/>
              </a:rPr>
              <a:t>În</a:t>
            </a:r>
            <a:r>
              <a:rPr lang="en-US" sz="1600" i="1" dirty="0">
                <a:latin typeface="Times New Roman" panose="02020603050405020304" pitchFamily="18" charset="0"/>
                <a:cs typeface="Times New Roman" panose="02020603050405020304" pitchFamily="18" charset="0"/>
              </a:rPr>
              <a:t> umbra </a:t>
            </a:r>
            <a:r>
              <a:rPr lang="en-US" sz="1600" i="1" dirty="0" err="1">
                <a:latin typeface="Times New Roman" panose="02020603050405020304" pitchFamily="18" charset="0"/>
                <a:cs typeface="Times New Roman" panose="02020603050405020304" pitchFamily="18" charset="0"/>
              </a:rPr>
              <a:t>Europei</a:t>
            </a:r>
            <a:r>
              <a:rPr lang="ro-RO" sz="1600" i="1" dirty="0">
                <a:latin typeface="Times New Roman" panose="02020603050405020304" pitchFamily="18" charset="0"/>
                <a:cs typeface="Times New Roman" panose="02020603050405020304" pitchFamily="18" charset="0"/>
              </a:rPr>
              <a:t>: </a:t>
            </a:r>
            <a:r>
              <a:rPr lang="en-US" sz="1600" i="1" dirty="0" err="1">
                <a:latin typeface="Times New Roman" panose="02020603050405020304" pitchFamily="18" charset="0"/>
                <a:cs typeface="Times New Roman" panose="02020603050405020304" pitchFamily="18" charset="0"/>
              </a:rPr>
              <a:t>Două</a:t>
            </a:r>
            <a:r>
              <a:rPr lang="en-US" sz="1600" i="1" dirty="0">
                <a:latin typeface="Times New Roman" panose="02020603050405020304" pitchFamily="18" charset="0"/>
                <a:cs typeface="Times New Roman" panose="02020603050405020304" pitchFamily="18" charset="0"/>
              </a:rPr>
              <a:t> </a:t>
            </a:r>
            <a:r>
              <a:rPr lang="en-US" sz="1600" i="1" dirty="0" err="1">
                <a:latin typeface="Times New Roman" panose="02020603050405020304" pitchFamily="18" charset="0"/>
                <a:cs typeface="Times New Roman" panose="02020603050405020304" pitchFamily="18" charset="0"/>
              </a:rPr>
              <a:t>războaie</a:t>
            </a:r>
            <a:r>
              <a:rPr lang="en-US" sz="1600" i="1" dirty="0">
                <a:latin typeface="Times New Roman" panose="02020603050405020304" pitchFamily="18" charset="0"/>
                <a:cs typeface="Times New Roman" panose="02020603050405020304" pitchFamily="18" charset="0"/>
              </a:rPr>
              <a:t> </a:t>
            </a:r>
            <a:r>
              <a:rPr lang="en-US" sz="1600" i="1" dirty="0" err="1">
                <a:latin typeface="Times New Roman" panose="02020603050405020304" pitchFamily="18" charset="0"/>
                <a:cs typeface="Times New Roman" panose="02020603050405020304" pitchFamily="18" charset="0"/>
              </a:rPr>
              <a:t>reci</a:t>
            </a:r>
            <a:r>
              <a:rPr lang="en-US" sz="1600" i="1" dirty="0">
                <a:latin typeface="Times New Roman" panose="02020603050405020304" pitchFamily="18" charset="0"/>
                <a:cs typeface="Times New Roman" panose="02020603050405020304" pitchFamily="18" charset="0"/>
              </a:rPr>
              <a:t> </a:t>
            </a:r>
            <a:r>
              <a:rPr lang="en-US" sz="1600" i="1" dirty="0" err="1">
                <a:latin typeface="Times New Roman" panose="02020603050405020304" pitchFamily="18" charset="0"/>
                <a:cs typeface="Times New Roman" panose="02020603050405020304" pitchFamily="18" charset="0"/>
              </a:rPr>
              <a:t>și</a:t>
            </a:r>
            <a:r>
              <a:rPr lang="en-US" sz="1600" i="1" dirty="0">
                <a:latin typeface="Times New Roman" panose="02020603050405020304" pitchFamily="18" charset="0"/>
                <a:cs typeface="Times New Roman" panose="02020603050405020304" pitchFamily="18" charset="0"/>
              </a:rPr>
              <a:t> </a:t>
            </a:r>
            <a:r>
              <a:rPr lang="en-US" sz="1600" i="1" dirty="0" err="1">
                <a:latin typeface="Times New Roman" panose="02020603050405020304" pitchFamily="18" charset="0"/>
                <a:cs typeface="Times New Roman" panose="02020603050405020304" pitchFamily="18" charset="0"/>
              </a:rPr>
              <a:t>trei</a:t>
            </a:r>
            <a:r>
              <a:rPr lang="en-US" sz="1600" i="1" dirty="0">
                <a:latin typeface="Times New Roman" panose="02020603050405020304" pitchFamily="18" charset="0"/>
                <a:cs typeface="Times New Roman" panose="02020603050405020304" pitchFamily="18" charset="0"/>
              </a:rPr>
              <a:t> </a:t>
            </a:r>
            <a:r>
              <a:rPr lang="en-US" sz="1600" i="1" dirty="0" err="1">
                <a:latin typeface="Times New Roman" panose="02020603050405020304" pitchFamily="18" charset="0"/>
                <a:cs typeface="Times New Roman" panose="02020603050405020304" pitchFamily="18" charset="0"/>
              </a:rPr>
              <a:t>decenii</a:t>
            </a:r>
            <a:r>
              <a:rPr lang="en-US" sz="1600" i="1" dirty="0">
                <a:latin typeface="Times New Roman" panose="02020603050405020304" pitchFamily="18" charset="0"/>
                <a:cs typeface="Times New Roman" panose="02020603050405020304" pitchFamily="18" charset="0"/>
              </a:rPr>
              <a:t> de </a:t>
            </a:r>
            <a:r>
              <a:rPr lang="en-US" sz="1600" i="1" dirty="0" err="1">
                <a:latin typeface="Times New Roman" panose="02020603050405020304" pitchFamily="18" charset="0"/>
                <a:cs typeface="Times New Roman" panose="02020603050405020304" pitchFamily="18" charset="0"/>
              </a:rPr>
              <a:t>călătorie</a:t>
            </a:r>
            <a:r>
              <a:rPr lang="en-US" sz="1600" i="1" dirty="0">
                <a:latin typeface="Times New Roman" panose="02020603050405020304" pitchFamily="18" charset="0"/>
                <a:cs typeface="Times New Roman" panose="02020603050405020304" pitchFamily="18" charset="0"/>
              </a:rPr>
              <a:t> </a:t>
            </a:r>
            <a:r>
              <a:rPr lang="en-US" sz="1600" i="1" dirty="0" err="1">
                <a:latin typeface="Times New Roman" panose="02020603050405020304" pitchFamily="18" charset="0"/>
                <a:cs typeface="Times New Roman" panose="02020603050405020304" pitchFamily="18" charset="0"/>
              </a:rPr>
              <a:t>prin</a:t>
            </a:r>
            <a:r>
              <a:rPr lang="en-US" sz="1600" i="1" dirty="0">
                <a:latin typeface="Times New Roman" panose="02020603050405020304" pitchFamily="18" charset="0"/>
                <a:cs typeface="Times New Roman" panose="02020603050405020304" pitchFamily="18" charset="0"/>
              </a:rPr>
              <a:t> </a:t>
            </a:r>
            <a:r>
              <a:rPr lang="en-US" sz="1600" i="1" dirty="0" err="1">
                <a:latin typeface="Times New Roman" panose="02020603050405020304" pitchFamily="18" charset="0"/>
                <a:cs typeface="Times New Roman" panose="02020603050405020304" pitchFamily="18" charset="0"/>
              </a:rPr>
              <a:t>România</a:t>
            </a:r>
            <a:r>
              <a:rPr lang="en-US" sz="1600" i="1" dirty="0">
                <a:latin typeface="Times New Roman" panose="02020603050405020304" pitchFamily="18" charset="0"/>
                <a:cs typeface="Times New Roman" panose="02020603050405020304" pitchFamily="18" charset="0"/>
              </a:rPr>
              <a:t> </a:t>
            </a:r>
            <a:r>
              <a:rPr lang="en-US" sz="1600" i="1" dirty="0" err="1">
                <a:latin typeface="Times New Roman" panose="02020603050405020304" pitchFamily="18" charset="0"/>
                <a:cs typeface="Times New Roman" panose="02020603050405020304" pitchFamily="18" charset="0"/>
              </a:rPr>
              <a:t>și</a:t>
            </a:r>
            <a:r>
              <a:rPr lang="en-US" sz="1600" i="1" dirty="0">
                <a:latin typeface="Times New Roman" panose="02020603050405020304" pitchFamily="18" charset="0"/>
                <a:cs typeface="Times New Roman" panose="02020603050405020304" pitchFamily="18" charset="0"/>
              </a:rPr>
              <a:t> </a:t>
            </a:r>
            <a:r>
              <a:rPr lang="en-US" sz="1600" i="1" dirty="0" err="1">
                <a:latin typeface="Times New Roman" panose="02020603050405020304" pitchFamily="18" charset="0"/>
                <a:cs typeface="Times New Roman" panose="02020603050405020304" pitchFamily="18" charset="0"/>
              </a:rPr>
              <a:t>dincolo</a:t>
            </a:r>
            <a:r>
              <a:rPr lang="en-US" sz="1600" i="1" dirty="0">
                <a:latin typeface="Times New Roman" panose="02020603050405020304" pitchFamily="18" charset="0"/>
                <a:cs typeface="Times New Roman" panose="02020603050405020304" pitchFamily="18" charset="0"/>
              </a:rPr>
              <a:t> de </a:t>
            </a:r>
            <a:r>
              <a:rPr lang="en-US" sz="1600" i="1" dirty="0" err="1">
                <a:latin typeface="Times New Roman" panose="02020603050405020304" pitchFamily="18" charset="0"/>
                <a:cs typeface="Times New Roman" panose="02020603050405020304" pitchFamily="18" charset="0"/>
              </a:rPr>
              <a:t>ea</a:t>
            </a:r>
            <a:r>
              <a:rPr lang="ro-RO" sz="1600" i="1"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 Robert Kaplan (political sciences, Humanitas 2016);</a:t>
            </a:r>
          </a:p>
          <a:p>
            <a:pPr algn="just">
              <a:lnSpc>
                <a:spcPct val="150000"/>
              </a:lnSpc>
              <a:buFont typeface="Wingdings" panose="05000000000000000000" pitchFamily="2" charset="2"/>
              <a:buChar char="Ø"/>
            </a:pPr>
            <a:r>
              <a:rPr lang="en-US" sz="1600" i="1" dirty="0">
                <a:latin typeface="Times New Roman" panose="02020603050405020304" pitchFamily="18" charset="0"/>
                <a:cs typeface="Times New Roman" panose="02020603050405020304" pitchFamily="18" charset="0"/>
              </a:rPr>
              <a:t>Martin Luther: Father of the Reformation and Educational Reformer</a:t>
            </a:r>
            <a:r>
              <a:rPr lang="en-US" sz="1600" dirty="0">
                <a:latin typeface="Times New Roman" panose="02020603050405020304" pitchFamily="18" charset="0"/>
                <a:cs typeface="Times New Roman" panose="02020603050405020304" pitchFamily="18" charset="0"/>
              </a:rPr>
              <a:t>, Mihai </a:t>
            </a:r>
            <a:r>
              <a:rPr lang="en-US" sz="1600" dirty="0" err="1">
                <a:latin typeface="Times New Roman" panose="02020603050405020304" pitchFamily="18" charset="0"/>
                <a:cs typeface="Times New Roman" panose="02020603050405020304" pitchFamily="18" charset="0"/>
              </a:rPr>
              <a:t>Androne</a:t>
            </a:r>
            <a:r>
              <a:rPr lang="en-US" sz="1600" dirty="0">
                <a:latin typeface="Times New Roman" panose="02020603050405020304" pitchFamily="18" charset="0"/>
                <a:cs typeface="Times New Roman" panose="02020603050405020304" pitchFamily="18" charset="0"/>
              </a:rPr>
              <a:t>, Springer, 2020 (with Corina </a:t>
            </a:r>
            <a:r>
              <a:rPr lang="en-US" sz="1600" dirty="0" err="1">
                <a:latin typeface="Times New Roman" panose="02020603050405020304" pitchFamily="18" charset="0"/>
                <a:cs typeface="Times New Roman" panose="02020603050405020304" pitchFamily="18" charset="0"/>
              </a:rPr>
              <a:t>Dobrot</a:t>
            </a:r>
            <a:r>
              <a:rPr lang="ro-RO" sz="1600" dirty="0">
                <a:latin typeface="Times New Roman" panose="02020603050405020304" pitchFamily="18" charset="0"/>
                <a:cs typeface="Times New Roman" panose="02020603050405020304" pitchFamily="18" charset="0"/>
              </a:rPr>
              <a:t>ă)</a:t>
            </a:r>
          </a:p>
          <a:p>
            <a:pPr algn="just">
              <a:lnSpc>
                <a:spcPct val="150000"/>
              </a:lnSpc>
              <a:buFont typeface="Wingdings" panose="05000000000000000000" pitchFamily="2" charset="2"/>
              <a:buChar char="Ø"/>
            </a:pPr>
            <a:r>
              <a:rPr lang="ro-RO" sz="1600" dirty="0" err="1">
                <a:latin typeface="Times New Roman" panose="02020603050405020304" pitchFamily="18" charset="0"/>
                <a:cs typeface="Times New Roman" panose="02020603050405020304" pitchFamily="18" charset="0"/>
              </a:rPr>
              <a:t>Member</a:t>
            </a:r>
            <a:r>
              <a:rPr lang="ro-RO" sz="1600" dirty="0">
                <a:latin typeface="Times New Roman" panose="02020603050405020304" pitchFamily="18" charset="0"/>
                <a:cs typeface="Times New Roman" panose="02020603050405020304" pitchFamily="18" charset="0"/>
              </a:rPr>
              <a:t> of </a:t>
            </a:r>
            <a:r>
              <a:rPr lang="ro-RO" sz="1600" dirty="0" err="1">
                <a:latin typeface="Times New Roman" panose="02020603050405020304" pitchFamily="18" charset="0"/>
                <a:cs typeface="Times New Roman" panose="02020603050405020304" pitchFamily="18" charset="0"/>
              </a:rPr>
              <a:t>the</a:t>
            </a:r>
            <a:r>
              <a:rPr lang="ro-RO" sz="1600" dirty="0">
                <a:latin typeface="Times New Roman" panose="02020603050405020304" pitchFamily="18" charset="0"/>
                <a:cs typeface="Times New Roman" panose="02020603050405020304" pitchFamily="18" charset="0"/>
              </a:rPr>
              <a:t> (re)</a:t>
            </a:r>
            <a:r>
              <a:rPr lang="ro-RO" sz="1600" dirty="0" err="1">
                <a:latin typeface="Times New Roman" panose="02020603050405020304" pitchFamily="18" charset="0"/>
                <a:cs typeface="Times New Roman" panose="02020603050405020304" pitchFamily="18" charset="0"/>
              </a:rPr>
              <a:t>translating</a:t>
            </a:r>
            <a:r>
              <a:rPr lang="ro-RO" sz="1600" dirty="0">
                <a:latin typeface="Times New Roman" panose="02020603050405020304" pitchFamily="18" charset="0"/>
                <a:cs typeface="Times New Roman" panose="02020603050405020304" pitchFamily="18" charset="0"/>
              </a:rPr>
              <a:t> team for </a:t>
            </a:r>
            <a:r>
              <a:rPr lang="ro-RO" sz="1600" dirty="0" err="1">
                <a:latin typeface="Times New Roman" panose="02020603050405020304" pitchFamily="18" charset="0"/>
                <a:cs typeface="Times New Roman" panose="02020603050405020304" pitchFamily="18" charset="0"/>
              </a:rPr>
              <a:t>plays</a:t>
            </a:r>
            <a:r>
              <a:rPr lang="ro-RO" sz="1600" dirty="0">
                <a:latin typeface="Times New Roman" panose="02020603050405020304" pitchFamily="18" charset="0"/>
                <a:cs typeface="Times New Roman" panose="02020603050405020304" pitchFamily="18" charset="0"/>
              </a:rPr>
              <a:t> of </a:t>
            </a:r>
            <a:r>
              <a:rPr lang="ro-RO" sz="1600" dirty="0" err="1">
                <a:latin typeface="Times New Roman" panose="02020603050405020304" pitchFamily="18" charset="0"/>
                <a:cs typeface="Times New Roman" panose="02020603050405020304" pitchFamily="18" charset="0"/>
              </a:rPr>
              <a:t>Renaissance</a:t>
            </a:r>
            <a:r>
              <a:rPr lang="ro-RO" sz="1600" dirty="0">
                <a:latin typeface="Times New Roman" panose="02020603050405020304" pitchFamily="18" charset="0"/>
                <a:cs typeface="Times New Roman" panose="02020603050405020304" pitchFamily="18" charset="0"/>
              </a:rPr>
              <a:t> </a:t>
            </a:r>
            <a:r>
              <a:rPr lang="ro-RO" sz="1600" dirty="0" err="1">
                <a:latin typeface="Times New Roman" panose="02020603050405020304" pitchFamily="18" charset="0"/>
                <a:cs typeface="Times New Roman" panose="02020603050405020304" pitchFamily="18" charset="0"/>
              </a:rPr>
              <a:t>playwrights</a:t>
            </a:r>
            <a:endParaRPr lang="en-US" sz="1600" dirty="0">
              <a:latin typeface="Times New Roman" panose="02020603050405020304" pitchFamily="18" charset="0"/>
              <a:cs typeface="Times New Roman" panose="02020603050405020304" pitchFamily="18" charset="0"/>
            </a:endParaRPr>
          </a:p>
          <a:p>
            <a:pPr lvl="1" algn="just">
              <a:lnSpc>
                <a:spcPct val="150000"/>
              </a:lnSpc>
              <a:buFont typeface="Wingdings" panose="05000000000000000000" pitchFamily="2" charset="2"/>
              <a:buChar char="Ø"/>
            </a:pPr>
            <a:r>
              <a:rPr lang="en-US" sz="1400" i="1" dirty="0">
                <a:latin typeface="Times New Roman" panose="02020603050405020304" pitchFamily="18" charset="0"/>
                <a:cs typeface="Times New Roman" panose="02020603050405020304" pitchFamily="18" charset="0"/>
              </a:rPr>
              <a:t>George-a-Greene, </a:t>
            </a:r>
            <a:r>
              <a:rPr lang="ro-RO" sz="1400" i="1" dirty="0">
                <a:latin typeface="Times New Roman" panose="02020603050405020304" pitchFamily="18" charset="0"/>
                <a:cs typeface="Times New Roman" panose="02020603050405020304" pitchFamily="18" charset="0"/>
              </a:rPr>
              <a:t>străjerul</a:t>
            </a:r>
            <a:r>
              <a:rPr lang="en-US" sz="1400" i="1" dirty="0">
                <a:latin typeface="Times New Roman" panose="02020603050405020304" pitchFamily="18" charset="0"/>
                <a:cs typeface="Times New Roman" panose="02020603050405020304" pitchFamily="18" charset="0"/>
              </a:rPr>
              <a:t> din Wakefield</a:t>
            </a:r>
            <a:r>
              <a:rPr lang="en-US" sz="1400" dirty="0">
                <a:latin typeface="Times New Roman" panose="02020603050405020304" pitchFamily="18" charset="0"/>
                <a:cs typeface="Times New Roman" panose="02020603050405020304" pitchFamily="18" charset="0"/>
              </a:rPr>
              <a:t>, Robert Greene </a:t>
            </a:r>
          </a:p>
          <a:p>
            <a:pPr lvl="1" algn="just">
              <a:lnSpc>
                <a:spcPct val="150000"/>
              </a:lnSpc>
              <a:buFont typeface="Wingdings" panose="05000000000000000000" pitchFamily="2" charset="2"/>
              <a:buChar char="Ø"/>
            </a:pPr>
            <a:r>
              <a:rPr lang="en-US" sz="1400" i="1" dirty="0" err="1">
                <a:latin typeface="Times New Roman" panose="02020603050405020304" pitchFamily="18" charset="0"/>
                <a:cs typeface="Times New Roman" panose="02020603050405020304" pitchFamily="18" charset="0"/>
              </a:rPr>
              <a:t>Tamerlan</a:t>
            </a:r>
            <a:r>
              <a:rPr lang="en-US" sz="1400" i="1" dirty="0">
                <a:latin typeface="Times New Roman" panose="02020603050405020304" pitchFamily="18" charset="0"/>
                <a:cs typeface="Times New Roman" panose="02020603050405020304" pitchFamily="18" charset="0"/>
              </a:rPr>
              <a:t> </a:t>
            </a:r>
            <a:r>
              <a:rPr lang="en-US" sz="1400" i="1" dirty="0" err="1">
                <a:latin typeface="Times New Roman" panose="02020603050405020304" pitchFamily="18" charset="0"/>
                <a:cs typeface="Times New Roman" panose="02020603050405020304" pitchFamily="18" charset="0"/>
              </a:rPr>
              <a:t>cel</a:t>
            </a:r>
            <a:r>
              <a:rPr lang="en-US" sz="1400" i="1" dirty="0">
                <a:latin typeface="Times New Roman" panose="02020603050405020304" pitchFamily="18" charset="0"/>
                <a:cs typeface="Times New Roman" panose="02020603050405020304" pitchFamily="18" charset="0"/>
              </a:rPr>
              <a:t> Mare</a:t>
            </a:r>
            <a:r>
              <a:rPr lang="ro-RO" sz="1400" i="1" dirty="0">
                <a:latin typeface="Times New Roman" panose="02020603050405020304" pitchFamily="18" charset="0"/>
                <a:cs typeface="Times New Roman" panose="02020603050405020304" pitchFamily="18" charset="0"/>
              </a:rPr>
              <a:t> I și II</a:t>
            </a:r>
            <a:r>
              <a:rPr lang="ro-RO" sz="1400" dirty="0">
                <a:latin typeface="Times New Roman" panose="02020603050405020304" pitchFamily="18" charset="0"/>
                <a:cs typeface="Times New Roman" panose="02020603050405020304" pitchFamily="18" charset="0"/>
              </a:rPr>
              <a:t>,</a:t>
            </a:r>
            <a:r>
              <a:rPr lang="en-US" sz="1400" dirty="0">
                <a:latin typeface="Times New Roman" panose="02020603050405020304" pitchFamily="18" charset="0"/>
                <a:cs typeface="Times New Roman" panose="02020603050405020304" pitchFamily="18" charset="0"/>
              </a:rPr>
              <a:t> Christopher Marlowe;</a:t>
            </a:r>
          </a:p>
          <a:p>
            <a:pPr algn="just">
              <a:lnSpc>
                <a:spcPct val="150000"/>
              </a:lnSpc>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Training the Teacher of Literary Translation, European School of Literary Translation</a:t>
            </a:r>
            <a:r>
              <a:rPr lang="ro-RO" sz="1600"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 Rimini, Ital</a:t>
            </a:r>
            <a:r>
              <a:rPr lang="ro-RO" sz="1600" dirty="0">
                <a:latin typeface="Times New Roman" panose="02020603050405020304" pitchFamily="18" charset="0"/>
                <a:cs typeface="Times New Roman" panose="02020603050405020304" pitchFamily="18" charset="0"/>
              </a:rPr>
              <a:t>y</a:t>
            </a:r>
            <a:r>
              <a:rPr lang="en-US" sz="1600" dirty="0">
                <a:latin typeface="Times New Roman" panose="02020603050405020304" pitchFamily="18" charset="0"/>
                <a:cs typeface="Times New Roman" panose="02020603050405020304" pitchFamily="18" charset="0"/>
              </a:rPr>
              <a:t> (2021);</a:t>
            </a:r>
          </a:p>
          <a:p>
            <a:pPr algn="just">
              <a:lnSpc>
                <a:spcPct val="150000"/>
              </a:lnSpc>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PETRA-E</a:t>
            </a:r>
            <a:r>
              <a:rPr lang="ro-RO" sz="1600" dirty="0">
                <a:latin typeface="Times New Roman" panose="02020603050405020304" pitchFamily="18" charset="0"/>
                <a:cs typeface="Times New Roman" panose="02020603050405020304" pitchFamily="18" charset="0"/>
              </a:rPr>
              <a:t> </a:t>
            </a:r>
            <a:r>
              <a:rPr lang="ro-RO" sz="1600" dirty="0" err="1">
                <a:latin typeface="Times New Roman" panose="02020603050405020304" pitchFamily="18" charset="0"/>
                <a:cs typeface="Times New Roman" panose="02020603050405020304" pitchFamily="18" charset="0"/>
              </a:rPr>
              <a:t>Conference</a:t>
            </a:r>
            <a:r>
              <a:rPr lang="en-US" sz="1600" dirty="0">
                <a:latin typeface="Times New Roman" panose="02020603050405020304" pitchFamily="18" charset="0"/>
                <a:cs typeface="Times New Roman" panose="02020603050405020304" pitchFamily="18" charset="0"/>
              </a:rPr>
              <a:t>, Trinity College Dublin (2021);</a:t>
            </a:r>
            <a:endParaRPr lang="ro-RO" sz="1600" dirty="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Ø"/>
            </a:pPr>
            <a:r>
              <a:rPr lang="ro-RO" sz="1600" dirty="0" err="1">
                <a:latin typeface="Times New Roman" panose="02020603050405020304" pitchFamily="18" charset="0"/>
                <a:cs typeface="Times New Roman" panose="02020603050405020304" pitchFamily="18" charset="0"/>
              </a:rPr>
              <a:t>Keynote</a:t>
            </a:r>
            <a:r>
              <a:rPr lang="ro-RO" sz="1600" dirty="0">
                <a:latin typeface="Times New Roman" panose="02020603050405020304" pitchFamily="18" charset="0"/>
                <a:cs typeface="Times New Roman" panose="02020603050405020304" pitchFamily="18" charset="0"/>
              </a:rPr>
              <a:t> </a:t>
            </a:r>
            <a:r>
              <a:rPr lang="ro-RO" sz="1600" dirty="0" err="1">
                <a:latin typeface="Times New Roman" panose="02020603050405020304" pitchFamily="18" charset="0"/>
                <a:cs typeface="Times New Roman" panose="02020603050405020304" pitchFamily="18" charset="0"/>
              </a:rPr>
              <a:t>speaker</a:t>
            </a:r>
            <a:r>
              <a:rPr lang="ro-RO" sz="1600" dirty="0">
                <a:latin typeface="Times New Roman" panose="02020603050405020304" pitchFamily="18" charset="0"/>
                <a:cs typeface="Times New Roman" panose="02020603050405020304" pitchFamily="18" charset="0"/>
              </a:rPr>
              <a:t>, </a:t>
            </a:r>
            <a:r>
              <a:rPr lang="ro-RO" sz="1600" dirty="0" err="1">
                <a:latin typeface="Times New Roman" panose="02020603050405020304" pitchFamily="18" charset="0"/>
                <a:cs typeface="Times New Roman" panose="02020603050405020304" pitchFamily="18" charset="0"/>
              </a:rPr>
              <a:t>alongside</a:t>
            </a:r>
            <a:r>
              <a:rPr lang="ro-RO"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Prof. </a:t>
            </a:r>
            <a:r>
              <a:rPr lang="ro-RO" sz="1600" dirty="0">
                <a:latin typeface="Times New Roman" panose="02020603050405020304" pitchFamily="18" charset="0"/>
                <a:cs typeface="Times New Roman" panose="02020603050405020304" pitchFamily="18" charset="0"/>
              </a:rPr>
              <a:t>George Volceanov, at </a:t>
            </a:r>
            <a:r>
              <a:rPr lang="ro-RO" sz="1600" dirty="0" err="1">
                <a:latin typeface="Times New Roman" panose="02020603050405020304" pitchFamily="18" charset="0"/>
                <a:cs typeface="Times New Roman" panose="02020603050405020304" pitchFamily="18" charset="0"/>
              </a:rPr>
              <a:t>the</a:t>
            </a:r>
            <a:r>
              <a:rPr lang="ro-RO"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“Shakespeare’s</a:t>
            </a:r>
            <a:r>
              <a:rPr lang="ro-RO"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Contemporaries”</a:t>
            </a:r>
            <a:r>
              <a:rPr lang="ro-RO" sz="1600" dirty="0">
                <a:latin typeface="Times New Roman" panose="02020603050405020304" pitchFamily="18" charset="0"/>
                <a:cs typeface="Times New Roman" panose="02020603050405020304" pitchFamily="18" charset="0"/>
              </a:rPr>
              <a:t> International </a:t>
            </a:r>
            <a:r>
              <a:rPr lang="en-US" sz="1600" dirty="0">
                <a:latin typeface="Times New Roman" panose="02020603050405020304" pitchFamily="18" charset="0"/>
                <a:cs typeface="Times New Roman" panose="02020603050405020304" pitchFamily="18" charset="0"/>
              </a:rPr>
              <a:t>Symposium</a:t>
            </a:r>
            <a:r>
              <a:rPr lang="ro-RO" sz="1600" dirty="0">
                <a:latin typeface="Times New Roman" panose="02020603050405020304" pitchFamily="18" charset="0"/>
                <a:cs typeface="Times New Roman" panose="02020603050405020304" pitchFamily="18" charset="0"/>
              </a:rPr>
              <a:t> (Galati, 2023)</a:t>
            </a:r>
            <a:r>
              <a:rPr lang="en-US" sz="16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0480768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A18044-00E8-2404-5FBE-81310A93C61B}"/>
              </a:ext>
            </a:extLst>
          </p:cNvPr>
          <p:cNvSpPr>
            <a:spLocks noGrp="1"/>
          </p:cNvSpPr>
          <p:nvPr>
            <p:ph type="title"/>
          </p:nvPr>
        </p:nvSpPr>
        <p:spPr>
          <a:xfrm>
            <a:off x="1766657" y="624110"/>
            <a:ext cx="9737956" cy="716418"/>
          </a:xfrm>
        </p:spPr>
        <p:txBody>
          <a:bodyPr>
            <a:normAutofit/>
          </a:bodyPr>
          <a:lstStyle/>
          <a:p>
            <a:r>
              <a:rPr lang="ro-RO" sz="2800" dirty="0">
                <a:latin typeface="Times New Roman" panose="02020603050405020304" pitchFamily="18" charset="0"/>
                <a:cs typeface="Times New Roman" panose="02020603050405020304" pitchFamily="18" charset="0"/>
              </a:rPr>
              <a:t>B. PROFESSIONAL ACHIEVEMENTS</a:t>
            </a:r>
            <a:endParaRPr lang="en-US" sz="2800" dirty="0">
              <a:latin typeface="Times New Roman" panose="02020603050405020304" pitchFamily="18" charset="0"/>
              <a:cs typeface="Times New Roman" panose="02020603050405020304" pitchFamily="18" charset="0"/>
            </a:endParaRPr>
          </a:p>
        </p:txBody>
      </p:sp>
      <p:sp>
        <p:nvSpPr>
          <p:cNvPr id="4" name="Oval 3">
            <a:extLst>
              <a:ext uri="{FF2B5EF4-FFF2-40B4-BE49-F238E27FC236}">
                <a16:creationId xmlns:a16="http://schemas.microsoft.com/office/drawing/2014/main" id="{9491455C-337A-A52B-0E0D-5915043942C2}"/>
              </a:ext>
            </a:extLst>
          </p:cNvPr>
          <p:cNvSpPr/>
          <p:nvPr/>
        </p:nvSpPr>
        <p:spPr>
          <a:xfrm>
            <a:off x="1865790" y="1553593"/>
            <a:ext cx="2384764" cy="2050742"/>
          </a:xfrm>
          <a:prstGeom prst="ellipse">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o-RO" sz="1400" b="1" dirty="0">
                <a:solidFill>
                  <a:schemeClr val="tx1"/>
                </a:solidFill>
                <a:latin typeface="Times New Roman" panose="02020603050405020304" pitchFamily="18" charset="0"/>
                <a:cs typeface="Times New Roman" panose="02020603050405020304" pitchFamily="18" charset="0"/>
              </a:rPr>
              <a:t>NATIONAL AND INTERNATIONAL RECOGNITION</a:t>
            </a:r>
            <a:endParaRPr lang="en-US" sz="1400" b="1" dirty="0">
              <a:solidFill>
                <a:schemeClr val="tx1"/>
              </a:solidFill>
              <a:latin typeface="Times New Roman" panose="02020603050405020304" pitchFamily="18" charset="0"/>
              <a:cs typeface="Times New Roman" panose="02020603050405020304" pitchFamily="18" charset="0"/>
            </a:endParaRPr>
          </a:p>
        </p:txBody>
      </p:sp>
      <p:sp>
        <p:nvSpPr>
          <p:cNvPr id="5" name="Oval 4">
            <a:extLst>
              <a:ext uri="{FF2B5EF4-FFF2-40B4-BE49-F238E27FC236}">
                <a16:creationId xmlns:a16="http://schemas.microsoft.com/office/drawing/2014/main" id="{6E9705C2-52E3-D356-7D45-01B77DA9EABF}"/>
              </a:ext>
            </a:extLst>
          </p:cNvPr>
          <p:cNvSpPr/>
          <p:nvPr/>
        </p:nvSpPr>
        <p:spPr>
          <a:xfrm>
            <a:off x="7759084" y="1509204"/>
            <a:ext cx="2017448" cy="1966404"/>
          </a:xfrm>
          <a:prstGeom prst="ellipse">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o-RO" sz="1400" b="1" dirty="0">
                <a:solidFill>
                  <a:schemeClr val="tx1"/>
                </a:solidFill>
                <a:latin typeface="Times New Roman" panose="02020603050405020304" pitchFamily="18" charset="0"/>
                <a:cs typeface="Times New Roman" panose="02020603050405020304" pitchFamily="18" charset="0"/>
              </a:rPr>
              <a:t>TEACHING-RELATED ACTIVITIES</a:t>
            </a:r>
            <a:endParaRPr lang="en-US" sz="1400" b="1" dirty="0">
              <a:solidFill>
                <a:schemeClr val="tx1"/>
              </a:solidFill>
              <a:latin typeface="Times New Roman" panose="02020603050405020304" pitchFamily="18"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00E01F61-FF44-C012-BBFE-FEF467D48997}"/>
              </a:ext>
            </a:extLst>
          </p:cNvPr>
          <p:cNvCxnSpPr/>
          <p:nvPr/>
        </p:nvCxnSpPr>
        <p:spPr>
          <a:xfrm flipH="1">
            <a:off x="2009312" y="3613212"/>
            <a:ext cx="923278" cy="9055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1A89396E-9FFF-C56E-461B-D13A32E108BA}"/>
              </a:ext>
            </a:extLst>
          </p:cNvPr>
          <p:cNvCxnSpPr>
            <a:cxnSpLocks/>
          </p:cNvCxnSpPr>
          <p:nvPr/>
        </p:nvCxnSpPr>
        <p:spPr>
          <a:xfrm>
            <a:off x="2946647" y="3595456"/>
            <a:ext cx="96174" cy="92327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BC84439D-C5B3-5F08-A8A9-022A82BA1E47}"/>
              </a:ext>
            </a:extLst>
          </p:cNvPr>
          <p:cNvCxnSpPr>
            <a:cxnSpLocks/>
          </p:cNvCxnSpPr>
          <p:nvPr/>
        </p:nvCxnSpPr>
        <p:spPr>
          <a:xfrm>
            <a:off x="2918533" y="3595456"/>
            <a:ext cx="1332022" cy="86113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Rectangle: Rounded Corners 11">
            <a:extLst>
              <a:ext uri="{FF2B5EF4-FFF2-40B4-BE49-F238E27FC236}">
                <a16:creationId xmlns:a16="http://schemas.microsoft.com/office/drawing/2014/main" id="{A8FAD432-A705-E584-F19D-A0FA76D7AC74}"/>
              </a:ext>
            </a:extLst>
          </p:cNvPr>
          <p:cNvSpPr/>
          <p:nvPr/>
        </p:nvSpPr>
        <p:spPr>
          <a:xfrm>
            <a:off x="692458" y="4554245"/>
            <a:ext cx="1705992" cy="1012054"/>
          </a:xfrm>
          <a:prstGeom prst="roundRect">
            <a:avLst/>
          </a:prstGeom>
          <a:solidFill>
            <a:schemeClr val="accent3">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o-RO" sz="1100" dirty="0">
                <a:solidFill>
                  <a:schemeClr val="tx1"/>
                </a:solidFill>
                <a:latin typeface="Times New Roman" panose="02020603050405020304" pitchFamily="18" charset="0"/>
                <a:cs typeface="Times New Roman" panose="02020603050405020304" pitchFamily="18" charset="0"/>
              </a:rPr>
              <a:t>EDITORIAL WORK</a:t>
            </a:r>
            <a:endParaRPr lang="en-US" sz="1100" dirty="0">
              <a:solidFill>
                <a:schemeClr val="tx1"/>
              </a:solidFill>
              <a:latin typeface="Times New Roman" panose="02020603050405020304" pitchFamily="18" charset="0"/>
              <a:cs typeface="Times New Roman" panose="02020603050405020304" pitchFamily="18" charset="0"/>
            </a:endParaRPr>
          </a:p>
        </p:txBody>
      </p:sp>
      <p:sp>
        <p:nvSpPr>
          <p:cNvPr id="13" name="Rectangle: Rounded Corners 12">
            <a:extLst>
              <a:ext uri="{FF2B5EF4-FFF2-40B4-BE49-F238E27FC236}">
                <a16:creationId xmlns:a16="http://schemas.microsoft.com/office/drawing/2014/main" id="{AE46D5AF-FC32-3E1C-D26A-C139C80EBE5D}"/>
              </a:ext>
            </a:extLst>
          </p:cNvPr>
          <p:cNvSpPr/>
          <p:nvPr/>
        </p:nvSpPr>
        <p:spPr>
          <a:xfrm>
            <a:off x="2462074" y="4554245"/>
            <a:ext cx="1522152" cy="1012054"/>
          </a:xfrm>
          <a:prstGeom prst="roundRect">
            <a:avLst/>
          </a:prstGeom>
          <a:solidFill>
            <a:schemeClr val="accent3">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o-RO" sz="1200" dirty="0">
                <a:solidFill>
                  <a:schemeClr val="tx1"/>
                </a:solidFill>
                <a:latin typeface="Times New Roman" panose="02020603050405020304" pitchFamily="18" charset="0"/>
                <a:cs typeface="Times New Roman" panose="02020603050405020304" pitchFamily="18" charset="0"/>
              </a:rPr>
              <a:t>PEER-REVIEW</a:t>
            </a:r>
            <a:endParaRPr lang="en-US" sz="1200" dirty="0">
              <a:solidFill>
                <a:schemeClr val="tx1"/>
              </a:solidFill>
              <a:latin typeface="Times New Roman" panose="02020603050405020304" pitchFamily="18" charset="0"/>
              <a:cs typeface="Times New Roman" panose="02020603050405020304" pitchFamily="18" charset="0"/>
            </a:endParaRPr>
          </a:p>
        </p:txBody>
      </p:sp>
      <p:sp>
        <p:nvSpPr>
          <p:cNvPr id="18" name="Rectangle: Rounded Corners 17">
            <a:extLst>
              <a:ext uri="{FF2B5EF4-FFF2-40B4-BE49-F238E27FC236}">
                <a16:creationId xmlns:a16="http://schemas.microsoft.com/office/drawing/2014/main" id="{E94FDB1F-B127-C50E-9FAB-50F8496FCB65}"/>
              </a:ext>
            </a:extLst>
          </p:cNvPr>
          <p:cNvSpPr/>
          <p:nvPr/>
        </p:nvSpPr>
        <p:spPr>
          <a:xfrm>
            <a:off x="4018993" y="4554245"/>
            <a:ext cx="1698965" cy="1012054"/>
          </a:xfrm>
          <a:prstGeom prst="roundRect">
            <a:avLst/>
          </a:prstGeom>
          <a:solidFill>
            <a:schemeClr val="accent3">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o-RO" sz="1200" dirty="0">
                <a:solidFill>
                  <a:schemeClr val="tx1"/>
                </a:solidFill>
                <a:latin typeface="Times New Roman" panose="02020603050405020304" pitchFamily="18" charset="0"/>
                <a:cs typeface="Times New Roman" panose="02020603050405020304" pitchFamily="18" charset="0"/>
              </a:rPr>
              <a:t>RESEARCH IMPACT</a:t>
            </a:r>
            <a:endParaRPr lang="en-US" sz="1200" dirty="0">
              <a:solidFill>
                <a:schemeClr val="tx1"/>
              </a:solidFill>
              <a:latin typeface="Times New Roman" panose="02020603050405020304" pitchFamily="18" charset="0"/>
              <a:cs typeface="Times New Roman" panose="02020603050405020304" pitchFamily="18" charset="0"/>
            </a:endParaRPr>
          </a:p>
        </p:txBody>
      </p:sp>
      <p:cxnSp>
        <p:nvCxnSpPr>
          <p:cNvPr id="21" name="Straight Arrow Connector 20">
            <a:extLst>
              <a:ext uri="{FF2B5EF4-FFF2-40B4-BE49-F238E27FC236}">
                <a16:creationId xmlns:a16="http://schemas.microsoft.com/office/drawing/2014/main" id="{1E6CE09A-FAB9-8FB6-EB94-8878658D07A9}"/>
              </a:ext>
            </a:extLst>
          </p:cNvPr>
          <p:cNvCxnSpPr>
            <a:cxnSpLocks/>
          </p:cNvCxnSpPr>
          <p:nvPr/>
        </p:nvCxnSpPr>
        <p:spPr>
          <a:xfrm flipH="1">
            <a:off x="7941447" y="3519995"/>
            <a:ext cx="909590" cy="8478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F907F729-C98F-F8B0-7F61-1C456BF2170C}"/>
              </a:ext>
            </a:extLst>
          </p:cNvPr>
          <p:cNvSpPr/>
          <p:nvPr/>
        </p:nvSpPr>
        <p:spPr>
          <a:xfrm>
            <a:off x="6295004" y="4536489"/>
            <a:ext cx="1784780" cy="1012054"/>
          </a:xfrm>
          <a:prstGeom prst="roundRect">
            <a:avLst/>
          </a:prstGeom>
          <a:solidFill>
            <a:schemeClr val="accent3">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o-RO" sz="1200" dirty="0">
                <a:solidFill>
                  <a:schemeClr val="tx1"/>
                </a:solidFill>
                <a:latin typeface="Times New Roman" panose="02020603050405020304" pitchFamily="18" charset="0"/>
                <a:cs typeface="Times New Roman" panose="02020603050405020304" pitchFamily="18" charset="0"/>
              </a:rPr>
              <a:t>TEACHING AND SUPERVISING</a:t>
            </a:r>
            <a:endParaRPr lang="en-US" sz="1200" dirty="0">
              <a:solidFill>
                <a:schemeClr val="tx1"/>
              </a:solidFill>
              <a:latin typeface="Times New Roman" panose="02020603050405020304" pitchFamily="18" charset="0"/>
              <a:cs typeface="Times New Roman" panose="02020603050405020304" pitchFamily="18" charset="0"/>
            </a:endParaRPr>
          </a:p>
        </p:txBody>
      </p:sp>
      <p:cxnSp>
        <p:nvCxnSpPr>
          <p:cNvPr id="25" name="Straight Arrow Connector 24">
            <a:extLst>
              <a:ext uri="{FF2B5EF4-FFF2-40B4-BE49-F238E27FC236}">
                <a16:creationId xmlns:a16="http://schemas.microsoft.com/office/drawing/2014/main" id="{DA1C5FD0-7A91-15C8-F454-61C12142381A}"/>
              </a:ext>
            </a:extLst>
          </p:cNvPr>
          <p:cNvCxnSpPr>
            <a:cxnSpLocks/>
          </p:cNvCxnSpPr>
          <p:nvPr/>
        </p:nvCxnSpPr>
        <p:spPr>
          <a:xfrm>
            <a:off x="8872861" y="3586576"/>
            <a:ext cx="69543" cy="8256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Rectangle: Rounded Corners 26">
            <a:extLst>
              <a:ext uri="{FF2B5EF4-FFF2-40B4-BE49-F238E27FC236}">
                <a16:creationId xmlns:a16="http://schemas.microsoft.com/office/drawing/2014/main" id="{3B66BEEA-973A-2055-B66C-BC114A883C96}"/>
              </a:ext>
            </a:extLst>
          </p:cNvPr>
          <p:cNvSpPr/>
          <p:nvPr/>
        </p:nvSpPr>
        <p:spPr>
          <a:xfrm>
            <a:off x="8130830" y="4518734"/>
            <a:ext cx="1698965" cy="1029809"/>
          </a:xfrm>
          <a:prstGeom prst="roundRect">
            <a:avLst/>
          </a:prstGeom>
          <a:solidFill>
            <a:schemeClr val="accent3">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o-RO" sz="1200" dirty="0">
                <a:solidFill>
                  <a:schemeClr val="tx1"/>
                </a:solidFill>
                <a:latin typeface="Times New Roman" panose="02020603050405020304" pitchFamily="18" charset="0"/>
                <a:cs typeface="Times New Roman" panose="02020603050405020304" pitchFamily="18" charset="0"/>
              </a:rPr>
              <a:t>CURRICULUM DESIGN AND ACCREDITATIONS</a:t>
            </a:r>
            <a:endParaRPr lang="en-US" sz="1200" dirty="0">
              <a:solidFill>
                <a:schemeClr val="tx1"/>
              </a:solidFill>
              <a:latin typeface="Times New Roman" panose="02020603050405020304" pitchFamily="18" charset="0"/>
              <a:cs typeface="Times New Roman" panose="02020603050405020304" pitchFamily="18" charset="0"/>
            </a:endParaRPr>
          </a:p>
        </p:txBody>
      </p:sp>
      <p:cxnSp>
        <p:nvCxnSpPr>
          <p:cNvPr id="29" name="Straight Arrow Connector 28">
            <a:extLst>
              <a:ext uri="{FF2B5EF4-FFF2-40B4-BE49-F238E27FC236}">
                <a16:creationId xmlns:a16="http://schemas.microsoft.com/office/drawing/2014/main" id="{F5570ABF-65D1-38C5-CA62-75A5D7ADAD5C}"/>
              </a:ext>
            </a:extLst>
          </p:cNvPr>
          <p:cNvCxnSpPr>
            <a:cxnSpLocks/>
          </p:cNvCxnSpPr>
          <p:nvPr/>
        </p:nvCxnSpPr>
        <p:spPr>
          <a:xfrm>
            <a:off x="8886548" y="3484482"/>
            <a:ext cx="1264698" cy="90108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1" name="Rectangle: Rounded Corners 30">
            <a:extLst>
              <a:ext uri="{FF2B5EF4-FFF2-40B4-BE49-F238E27FC236}">
                <a16:creationId xmlns:a16="http://schemas.microsoft.com/office/drawing/2014/main" id="{E3DEDCD9-825A-C821-CB65-362B5C024A47}"/>
              </a:ext>
            </a:extLst>
          </p:cNvPr>
          <p:cNvSpPr/>
          <p:nvPr/>
        </p:nvSpPr>
        <p:spPr>
          <a:xfrm>
            <a:off x="9880841" y="4518733"/>
            <a:ext cx="1784416" cy="1029809"/>
          </a:xfrm>
          <a:prstGeom prst="roundRect">
            <a:avLst/>
          </a:prstGeom>
          <a:solidFill>
            <a:schemeClr val="accent3">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o-RO" sz="1200" dirty="0">
                <a:solidFill>
                  <a:schemeClr val="tx1"/>
                </a:solidFill>
                <a:latin typeface="Times New Roman" panose="02020603050405020304" pitchFamily="18" charset="0"/>
                <a:cs typeface="Times New Roman" panose="02020603050405020304" pitchFamily="18" charset="0"/>
              </a:rPr>
              <a:t>EXTRACURRICULAR ACTIVITIES</a:t>
            </a:r>
            <a:endParaRPr lang="en-US" sz="12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667591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07CC3F-FC72-078E-41B8-BC228433F207}"/>
              </a:ext>
            </a:extLst>
          </p:cNvPr>
          <p:cNvSpPr>
            <a:spLocks noGrp="1"/>
          </p:cNvSpPr>
          <p:nvPr>
            <p:ph type="title"/>
          </p:nvPr>
        </p:nvSpPr>
        <p:spPr>
          <a:xfrm>
            <a:off x="2219417" y="2592278"/>
            <a:ext cx="8903455" cy="2467993"/>
          </a:xfrm>
        </p:spPr>
        <p:txBody>
          <a:bodyPr>
            <a:normAutofit/>
          </a:bodyPr>
          <a:lstStyle/>
          <a:p>
            <a:r>
              <a:rPr lang="en-US" sz="2800" b="1" dirty="0">
                <a:latin typeface="Times New Roman" panose="02020603050405020304" pitchFamily="18" charset="0"/>
                <a:cs typeface="Times New Roman" panose="02020603050405020304" pitchFamily="18" charset="0"/>
              </a:rPr>
              <a:t>NATIONAL AND INTERNATIONAL RECOGNITION </a:t>
            </a:r>
          </a:p>
        </p:txBody>
      </p:sp>
    </p:spTree>
    <p:extLst>
      <p:ext uri="{BB962C8B-B14F-4D97-AF65-F5344CB8AC3E}">
        <p14:creationId xmlns:p14="http://schemas.microsoft.com/office/powerpoint/2010/main" val="6003726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28651-13F5-49EE-B4C6-10FE9D663625}"/>
              </a:ext>
            </a:extLst>
          </p:cNvPr>
          <p:cNvSpPr>
            <a:spLocks noGrp="1"/>
          </p:cNvSpPr>
          <p:nvPr>
            <p:ph type="title"/>
          </p:nvPr>
        </p:nvSpPr>
        <p:spPr>
          <a:xfrm>
            <a:off x="1606859" y="722082"/>
            <a:ext cx="9326254" cy="1280890"/>
          </a:xfrm>
        </p:spPr>
        <p:txBody>
          <a:bodyPr>
            <a:normAutofit/>
          </a:bodyPr>
          <a:lstStyle/>
          <a:p>
            <a:r>
              <a:rPr lang="ro-RO" sz="2800" dirty="0">
                <a:latin typeface="Times New Roman" panose="02020603050405020304" pitchFamily="18" charset="0"/>
                <a:cs typeface="Times New Roman" panose="02020603050405020304" pitchFamily="18" charset="0"/>
              </a:rPr>
              <a:t>Editorial </a:t>
            </a:r>
            <a:r>
              <a:rPr lang="ro-RO" sz="2800" dirty="0" err="1">
                <a:latin typeface="Times New Roman" panose="02020603050405020304" pitchFamily="18" charset="0"/>
                <a:cs typeface="Times New Roman" panose="02020603050405020304" pitchFamily="18" charset="0"/>
              </a:rPr>
              <a:t>and</a:t>
            </a:r>
            <a:r>
              <a:rPr lang="ro-RO" sz="2800" dirty="0">
                <a:latin typeface="Times New Roman" panose="02020603050405020304" pitchFamily="18" charset="0"/>
                <a:cs typeface="Times New Roman" panose="02020603050405020304" pitchFamily="18" charset="0"/>
              </a:rPr>
              <a:t> </a:t>
            </a:r>
            <a:r>
              <a:rPr lang="ro-RO" sz="2800" dirty="0" err="1">
                <a:latin typeface="Times New Roman" panose="02020603050405020304" pitchFamily="18" charset="0"/>
                <a:cs typeface="Times New Roman" panose="02020603050405020304" pitchFamily="18" charset="0"/>
              </a:rPr>
              <a:t>peer-review</a:t>
            </a:r>
            <a:r>
              <a:rPr lang="ro-RO" sz="2800" dirty="0">
                <a:latin typeface="Times New Roman" panose="02020603050405020304" pitchFamily="18" charset="0"/>
                <a:cs typeface="Times New Roman" panose="02020603050405020304" pitchFamily="18" charset="0"/>
              </a:rPr>
              <a:t> a</a:t>
            </a:r>
            <a:r>
              <a:rPr lang="en-US" sz="2800" dirty="0" err="1">
                <a:latin typeface="Times New Roman" panose="02020603050405020304" pitchFamily="18" charset="0"/>
                <a:cs typeface="Times New Roman" panose="02020603050405020304" pitchFamily="18" charset="0"/>
              </a:rPr>
              <a:t>ctivit</a:t>
            </a:r>
            <a:r>
              <a:rPr lang="ro-RO" sz="2800" dirty="0">
                <a:latin typeface="Times New Roman" panose="02020603050405020304" pitchFamily="18" charset="0"/>
                <a:cs typeface="Times New Roman" panose="02020603050405020304" pitchFamily="18" charset="0"/>
              </a:rPr>
              <a:t>ies</a:t>
            </a:r>
            <a:endParaRPr lang="en-US" sz="2800"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C428328-CD32-4821-9837-3736ADF5D80C}"/>
              </a:ext>
            </a:extLst>
          </p:cNvPr>
          <p:cNvSpPr>
            <a:spLocks noGrp="1"/>
          </p:cNvSpPr>
          <p:nvPr>
            <p:ph idx="1"/>
          </p:nvPr>
        </p:nvSpPr>
        <p:spPr>
          <a:xfrm>
            <a:off x="939567" y="1719743"/>
            <a:ext cx="10604734" cy="3766936"/>
          </a:xfrm>
        </p:spPr>
        <p:txBody>
          <a:bodyPr>
            <a:noAutofit/>
          </a:bodyPr>
          <a:lstStyle/>
          <a:p>
            <a:pPr algn="just">
              <a:lnSpc>
                <a:spcPct val="150000"/>
              </a:lnSpc>
              <a:buFont typeface="Wingdings" panose="05000000000000000000" pitchFamily="2" charset="2"/>
              <a:buChar char="Ø"/>
            </a:pPr>
            <a:r>
              <a:rPr lang="ro-RO" sz="1600" dirty="0">
                <a:latin typeface="Times New Roman" panose="02020603050405020304" pitchFamily="18" charset="0"/>
                <a:cs typeface="Times New Roman" panose="02020603050405020304" pitchFamily="18" charset="0"/>
              </a:rPr>
              <a:t>2014–2017, 2019–</a:t>
            </a:r>
            <a:r>
              <a:rPr lang="en-US" sz="1600" dirty="0">
                <a:latin typeface="Times New Roman" panose="02020603050405020304" pitchFamily="18" charset="0"/>
                <a:cs typeface="Times New Roman" panose="02020603050405020304" pitchFamily="18" charset="0"/>
              </a:rPr>
              <a:t>present-day</a:t>
            </a:r>
            <a:r>
              <a:rPr lang="ro-RO" sz="1600" dirty="0">
                <a:latin typeface="Times New Roman" panose="02020603050405020304" pitchFamily="18" charset="0"/>
                <a:cs typeface="Times New Roman" panose="02020603050405020304" pitchFamily="18" charset="0"/>
              </a:rPr>
              <a:t> – Executive Editor – </a:t>
            </a:r>
            <a:r>
              <a:rPr lang="ro-RO" sz="1600" i="1" dirty="0">
                <a:latin typeface="Times New Roman" panose="02020603050405020304" pitchFamily="18" charset="0"/>
                <a:cs typeface="Times New Roman" panose="02020603050405020304" pitchFamily="18" charset="0"/>
              </a:rPr>
              <a:t>Cultural Intertexts</a:t>
            </a:r>
            <a:r>
              <a:rPr lang="ro-RO" sz="1600" dirty="0">
                <a:latin typeface="Times New Roman" panose="02020603050405020304" pitchFamily="18" charset="0"/>
                <a:cs typeface="Times New Roman" panose="02020603050405020304" pitchFamily="18" charset="0"/>
              </a:rPr>
              <a:t> (indexed by SCOPUS, EBSCO, ERIH PLUS);</a:t>
            </a:r>
            <a:endParaRPr lang="en-US" sz="1600" dirty="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Ø"/>
            </a:pPr>
            <a:r>
              <a:rPr lang="ro-RO" sz="1600" dirty="0" err="1">
                <a:latin typeface="Times New Roman" panose="02020603050405020304" pitchFamily="18" charset="0"/>
                <a:cs typeface="Times New Roman" panose="02020603050405020304" pitchFamily="18" charset="0"/>
              </a:rPr>
              <a:t>Since</a:t>
            </a:r>
            <a:r>
              <a:rPr lang="ro-RO"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2018</a:t>
            </a:r>
            <a:r>
              <a:rPr lang="ro-RO" sz="1600" dirty="0">
                <a:latin typeface="Times New Roman" panose="02020603050405020304" pitchFamily="18" charset="0"/>
                <a:cs typeface="Times New Roman" panose="02020603050405020304" pitchFamily="18" charset="0"/>
              </a:rPr>
              <a:t> – General Editor – </a:t>
            </a:r>
            <a:r>
              <a:rPr lang="en-US" sz="1600" i="1" dirty="0">
                <a:latin typeface="Times New Roman" panose="02020603050405020304" pitchFamily="18" charset="0"/>
                <a:cs typeface="Times New Roman" panose="02020603050405020304" pitchFamily="18" charset="0"/>
              </a:rPr>
              <a:t>ACROSS</a:t>
            </a:r>
            <a:r>
              <a:rPr lang="ro-RO" sz="1600" dirty="0">
                <a:latin typeface="Times New Roman" panose="02020603050405020304" pitchFamily="18" charset="0"/>
                <a:cs typeface="Times New Roman" panose="02020603050405020304" pitchFamily="18" charset="0"/>
              </a:rPr>
              <a:t> (</a:t>
            </a:r>
            <a:r>
              <a:rPr lang="ro-RO" sz="1600" dirty="0" err="1">
                <a:latin typeface="Times New Roman" panose="02020603050405020304" pitchFamily="18" charset="0"/>
                <a:cs typeface="Times New Roman" panose="02020603050405020304" pitchFamily="18" charset="0"/>
              </a:rPr>
              <a:t>indexed</a:t>
            </a:r>
            <a:r>
              <a:rPr lang="ro-RO" sz="1600" dirty="0">
                <a:latin typeface="Times New Roman" panose="02020603050405020304" pitchFamily="18" charset="0"/>
                <a:cs typeface="Times New Roman" panose="02020603050405020304" pitchFamily="18" charset="0"/>
              </a:rPr>
              <a:t> </a:t>
            </a:r>
            <a:r>
              <a:rPr lang="ro-RO" sz="1600" dirty="0" err="1">
                <a:latin typeface="Times New Roman" panose="02020603050405020304" pitchFamily="18" charset="0"/>
                <a:cs typeface="Times New Roman" panose="02020603050405020304" pitchFamily="18" charset="0"/>
              </a:rPr>
              <a:t>by</a:t>
            </a:r>
            <a:r>
              <a:rPr lang="ro-RO" sz="1600" dirty="0">
                <a:latin typeface="Times New Roman" panose="02020603050405020304" pitchFamily="18" charset="0"/>
                <a:cs typeface="Times New Roman" panose="02020603050405020304" pitchFamily="18" charset="0"/>
              </a:rPr>
              <a:t> EBSCO, ERIH PLUS);</a:t>
            </a:r>
            <a:endParaRPr lang="en-US" sz="1600" dirty="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Ø"/>
            </a:pPr>
            <a:r>
              <a:rPr lang="en-US" sz="1600" dirty="0">
                <a:latin typeface="Times New Roman" panose="02020603050405020304" pitchFamily="18" charset="0"/>
                <a:cs typeface="Times New Roman" panose="02020603050405020304" pitchFamily="18" charset="0"/>
              </a:rPr>
              <a:t>S</a:t>
            </a:r>
            <a:r>
              <a:rPr lang="ro-RO" sz="1600" dirty="0" err="1">
                <a:latin typeface="Times New Roman" panose="02020603050405020304" pitchFamily="18" charset="0"/>
                <a:cs typeface="Times New Roman" panose="02020603050405020304" pitchFamily="18" charset="0"/>
              </a:rPr>
              <a:t>ince</a:t>
            </a:r>
            <a:r>
              <a:rPr lang="ro-RO"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2019</a:t>
            </a:r>
            <a:r>
              <a:rPr lang="ro-RO" sz="1600" dirty="0">
                <a:latin typeface="Times New Roman" panose="02020603050405020304" pitchFamily="18" charset="0"/>
                <a:cs typeface="Times New Roman" panose="02020603050405020304" pitchFamily="18" charset="0"/>
              </a:rPr>
              <a:t> – Editor – </a:t>
            </a:r>
            <a:r>
              <a:rPr lang="ru-RU" sz="1600" i="1" dirty="0">
                <a:latin typeface="Times New Roman" panose="02020603050405020304" pitchFamily="18" charset="0"/>
                <a:cs typeface="Times New Roman" panose="02020603050405020304" pitchFamily="18" charset="0"/>
              </a:rPr>
              <a:t>Ренесансні студії (</a:t>
            </a:r>
            <a:r>
              <a:rPr lang="en-US" sz="1600" i="1" dirty="0">
                <a:latin typeface="Times New Roman" panose="02020603050405020304" pitchFamily="18" charset="0"/>
                <a:cs typeface="Times New Roman" panose="02020603050405020304" pitchFamily="18" charset="0"/>
              </a:rPr>
              <a:t>Renaissance Studies), </a:t>
            </a:r>
            <a:r>
              <a:rPr lang="en-US" sz="1600" dirty="0" err="1">
                <a:latin typeface="Times New Roman" panose="02020603050405020304" pitchFamily="18" charset="0"/>
                <a:cs typeface="Times New Roman" panose="02020603050405020304" pitchFamily="18" charset="0"/>
              </a:rPr>
              <a:t>Institut</a:t>
            </a:r>
            <a:r>
              <a:rPr lang="ro-RO" sz="1600" dirty="0">
                <a:latin typeface="Times New Roman" panose="02020603050405020304" pitchFamily="18" charset="0"/>
                <a:cs typeface="Times New Roman" panose="02020603050405020304" pitchFamily="18" charset="0"/>
              </a:rPr>
              <a:t>e</a:t>
            </a:r>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for</a:t>
            </a:r>
            <a:r>
              <a:rPr lang="en-US" sz="1600" dirty="0">
                <a:latin typeface="Times New Roman" panose="02020603050405020304" pitchFamily="18" charset="0"/>
                <a:cs typeface="Times New Roman" panose="02020603050405020304" pitchFamily="18" charset="0"/>
              </a:rPr>
              <a:t> </a:t>
            </a:r>
            <a:r>
              <a:rPr lang="en-US" sz="1600" dirty="0" err="1">
                <a:latin typeface="Times New Roman" panose="02020603050405020304" pitchFamily="18" charset="0"/>
                <a:cs typeface="Times New Roman" panose="02020603050405020304" pitchFamily="18" charset="0"/>
              </a:rPr>
              <a:t>Literatur</a:t>
            </a:r>
            <a:r>
              <a:rPr lang="ro-RO" sz="1600" dirty="0">
                <a:latin typeface="Times New Roman" panose="02020603050405020304" pitchFamily="18" charset="0"/>
                <a:cs typeface="Times New Roman" panose="02020603050405020304" pitchFamily="18" charset="0"/>
              </a:rPr>
              <a:t>e of </a:t>
            </a:r>
            <a:r>
              <a:rPr lang="ro-RO" sz="1600" dirty="0" err="1">
                <a:latin typeface="Times New Roman" panose="02020603050405020304" pitchFamily="18" charset="0"/>
                <a:cs typeface="Times New Roman" panose="02020603050405020304" pitchFamily="18" charset="0"/>
              </a:rPr>
              <a:t>the</a:t>
            </a:r>
            <a:r>
              <a:rPr lang="ro-RO" sz="1600" dirty="0">
                <a:latin typeface="Times New Roman" panose="02020603050405020304" pitchFamily="18" charset="0"/>
                <a:cs typeface="Times New Roman" panose="02020603050405020304" pitchFamily="18" charset="0"/>
              </a:rPr>
              <a:t> National </a:t>
            </a:r>
            <a:r>
              <a:rPr lang="en-US" sz="1600" dirty="0" err="1">
                <a:latin typeface="Times New Roman" panose="02020603050405020304" pitchFamily="18" charset="0"/>
                <a:cs typeface="Times New Roman" panose="02020603050405020304" pitchFamily="18" charset="0"/>
              </a:rPr>
              <a:t>Academ</a:t>
            </a:r>
            <a:r>
              <a:rPr lang="ro-RO" sz="1600" dirty="0">
                <a:latin typeface="Times New Roman" panose="02020603050405020304" pitchFamily="18" charset="0"/>
                <a:cs typeface="Times New Roman" panose="02020603050405020304" pitchFamily="18" charset="0"/>
              </a:rPr>
              <a:t>y</a:t>
            </a:r>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of</a:t>
            </a:r>
            <a:r>
              <a:rPr lang="en-US" sz="1600" dirty="0">
                <a:latin typeface="Times New Roman" panose="02020603050405020304" pitchFamily="18" charset="0"/>
                <a:cs typeface="Times New Roman" panose="02020603050405020304" pitchFamily="18" charset="0"/>
              </a:rPr>
              <a:t> </a:t>
            </a:r>
            <a:r>
              <a:rPr lang="ro-RO" sz="1600" dirty="0" err="1">
                <a:latin typeface="Times New Roman" panose="02020603050405020304" pitchFamily="18" charset="0"/>
                <a:cs typeface="Times New Roman" panose="02020603050405020304" pitchFamily="18" charset="0"/>
              </a:rPr>
              <a:t>Sciences</a:t>
            </a:r>
            <a:r>
              <a:rPr lang="ro-RO"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K</a:t>
            </a:r>
            <a:r>
              <a:rPr lang="ro-RO" sz="1600" dirty="0" err="1">
                <a:latin typeface="Times New Roman" panose="02020603050405020304" pitchFamily="18" charset="0"/>
                <a:cs typeface="Times New Roman" panose="02020603050405020304" pitchFamily="18" charset="0"/>
              </a:rPr>
              <a:t>yi</a:t>
            </a:r>
            <a:r>
              <a:rPr lang="en-US" sz="1600" dirty="0">
                <a:latin typeface="Times New Roman" panose="02020603050405020304" pitchFamily="18" charset="0"/>
                <a:cs typeface="Times New Roman" panose="02020603050405020304" pitchFamily="18" charset="0"/>
              </a:rPr>
              <a:t>v, Ukraine</a:t>
            </a:r>
            <a:r>
              <a:rPr lang="ro-RO" sz="1600" dirty="0">
                <a:latin typeface="Times New Roman" panose="02020603050405020304" pitchFamily="18" charset="0"/>
                <a:cs typeface="Times New Roman" panose="02020603050405020304" pitchFamily="18" charset="0"/>
              </a:rPr>
              <a:t>;</a:t>
            </a:r>
            <a:endParaRPr lang="en-US" sz="1600" dirty="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Ø"/>
            </a:pPr>
            <a:r>
              <a:rPr lang="ro-RO" sz="1600" dirty="0" err="1">
                <a:latin typeface="Times New Roman" panose="02020603050405020304" pitchFamily="18" charset="0"/>
                <a:cs typeface="Times New Roman" panose="02020603050405020304" pitchFamily="18" charset="0"/>
              </a:rPr>
              <a:t>Since</a:t>
            </a:r>
            <a:r>
              <a:rPr lang="ro-RO" sz="1600" dirty="0">
                <a:latin typeface="Times New Roman" panose="02020603050405020304" pitchFamily="18" charset="0"/>
                <a:cs typeface="Times New Roman" panose="02020603050405020304" pitchFamily="18" charset="0"/>
              </a:rPr>
              <a:t> 2022</a:t>
            </a:r>
            <a:r>
              <a:rPr lang="en-US" sz="1600" dirty="0">
                <a:latin typeface="Times New Roman" panose="02020603050405020304" pitchFamily="18" charset="0"/>
                <a:cs typeface="Times New Roman" panose="02020603050405020304" pitchFamily="18" charset="0"/>
              </a:rPr>
              <a:t> </a:t>
            </a:r>
            <a:r>
              <a:rPr lang="ro-RO" sz="1600" dirty="0">
                <a:latin typeface="Times New Roman" panose="02020603050405020304" pitchFamily="18" charset="0"/>
                <a:cs typeface="Times New Roman" panose="02020603050405020304" pitchFamily="18" charset="0"/>
              </a:rPr>
              <a:t>– </a:t>
            </a:r>
            <a:r>
              <a:rPr lang="ro-RO" sz="1600" dirty="0" err="1">
                <a:latin typeface="Times New Roman" panose="02020603050405020304" pitchFamily="18" charset="0"/>
                <a:cs typeface="Times New Roman" panose="02020603050405020304" pitchFamily="18" charset="0"/>
              </a:rPr>
              <a:t>Associate</a:t>
            </a:r>
            <a:r>
              <a:rPr lang="ro-RO" sz="1600" dirty="0">
                <a:latin typeface="Times New Roman" panose="02020603050405020304" pitchFamily="18" charset="0"/>
                <a:cs typeface="Times New Roman" panose="02020603050405020304" pitchFamily="18" charset="0"/>
              </a:rPr>
              <a:t> Editor – </a:t>
            </a:r>
            <a:r>
              <a:rPr lang="en-US" sz="1600" i="1" dirty="0">
                <a:latin typeface="Times New Roman" panose="02020603050405020304" pitchFamily="18" charset="0"/>
                <a:cs typeface="Times New Roman" panose="02020603050405020304" pitchFamily="18" charset="0"/>
              </a:rPr>
              <a:t>Humanities and Social Sciences Communication</a:t>
            </a:r>
            <a:r>
              <a:rPr lang="ro-RO" sz="1600" i="1" dirty="0">
                <a:latin typeface="Times New Roman" panose="02020603050405020304" pitchFamily="18" charset="0"/>
                <a:cs typeface="Times New Roman" panose="02020603050405020304" pitchFamily="18" charset="0"/>
              </a:rPr>
              <a:t>s</a:t>
            </a:r>
            <a:r>
              <a:rPr lang="en-US" sz="1600" i="1"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(Palgrave/Nature</a:t>
            </a:r>
            <a:r>
              <a:rPr lang="ro-RO" sz="1600" dirty="0">
                <a:latin typeface="Times New Roman" panose="02020603050405020304" pitchFamily="18" charset="0"/>
                <a:cs typeface="Times New Roman" panose="02020603050405020304" pitchFamily="18" charset="0"/>
              </a:rPr>
              <a:t>, WOS Q1</a:t>
            </a:r>
            <a:r>
              <a:rPr lang="en-US" sz="1600" dirty="0">
                <a:latin typeface="Times New Roman" panose="02020603050405020304" pitchFamily="18" charset="0"/>
                <a:cs typeface="Times New Roman" panose="02020603050405020304" pitchFamily="18" charset="0"/>
              </a:rPr>
              <a:t>)</a:t>
            </a:r>
            <a:r>
              <a:rPr lang="ro-RO" sz="1600" dirty="0">
                <a:latin typeface="Times New Roman" panose="02020603050405020304" pitchFamily="18" charset="0"/>
                <a:cs typeface="Times New Roman" panose="02020603050405020304" pitchFamily="18" charset="0"/>
              </a:rPr>
              <a:t>; </a:t>
            </a:r>
            <a:endParaRPr lang="en-US" sz="1600" dirty="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Ø"/>
            </a:pPr>
            <a:r>
              <a:rPr lang="ro-RO" sz="1600" dirty="0">
                <a:latin typeface="Times New Roman" panose="02020603050405020304" pitchFamily="18" charset="0"/>
                <a:cs typeface="Times New Roman" panose="02020603050405020304" pitchFamily="18" charset="0"/>
              </a:rPr>
              <a:t>2022 – Peer-</a:t>
            </a:r>
            <a:r>
              <a:rPr lang="ro-RO" sz="1600" dirty="0" err="1">
                <a:latin typeface="Times New Roman" panose="02020603050405020304" pitchFamily="18" charset="0"/>
                <a:cs typeface="Times New Roman" panose="02020603050405020304" pitchFamily="18" charset="0"/>
              </a:rPr>
              <a:t>reviewer</a:t>
            </a:r>
            <a:r>
              <a:rPr lang="ro-RO" sz="1600" dirty="0">
                <a:latin typeface="Times New Roman" panose="02020603050405020304" pitchFamily="18" charset="0"/>
                <a:cs typeface="Times New Roman" panose="02020603050405020304" pitchFamily="18" charset="0"/>
              </a:rPr>
              <a:t> </a:t>
            </a:r>
            <a:r>
              <a:rPr lang="ro-RO" sz="1600" dirty="0" err="1">
                <a:latin typeface="Times New Roman" panose="02020603050405020304" pitchFamily="18" charset="0"/>
                <a:cs typeface="Times New Roman" panose="02020603050405020304" pitchFamily="18" charset="0"/>
              </a:rPr>
              <a:t>courses</a:t>
            </a:r>
            <a:r>
              <a:rPr lang="ro-RO" sz="1600" dirty="0">
                <a:latin typeface="Times New Roman" panose="02020603050405020304" pitchFamily="18" charset="0"/>
                <a:cs typeface="Times New Roman" panose="02020603050405020304" pitchFamily="18" charset="0"/>
              </a:rPr>
              <a:t> (</a:t>
            </a:r>
            <a:r>
              <a:rPr lang="ro-RO" sz="1600" dirty="0" err="1">
                <a:latin typeface="Times New Roman" panose="02020603050405020304" pitchFamily="18" charset="0"/>
                <a:cs typeface="Times New Roman" panose="02020603050405020304" pitchFamily="18" charset="0"/>
              </a:rPr>
              <a:t>certificates</a:t>
            </a:r>
            <a:r>
              <a:rPr lang="ro-RO" sz="1600" dirty="0">
                <a:latin typeface="Times New Roman" panose="02020603050405020304" pitchFamily="18" charset="0"/>
                <a:cs typeface="Times New Roman" panose="02020603050405020304" pitchFamily="18" charset="0"/>
              </a:rPr>
              <a:t> </a:t>
            </a:r>
            <a:r>
              <a:rPr lang="ro-RO" sz="1600" dirty="0" err="1">
                <a:latin typeface="Times New Roman" panose="02020603050405020304" pitchFamily="18" charset="0"/>
                <a:cs typeface="Times New Roman" panose="02020603050405020304" pitchFamily="18" charset="0"/>
              </a:rPr>
              <a:t>issued</a:t>
            </a:r>
            <a:r>
              <a:rPr lang="ro-RO" sz="1600" dirty="0">
                <a:latin typeface="Times New Roman" panose="02020603050405020304" pitchFamily="18" charset="0"/>
                <a:cs typeface="Times New Roman" panose="02020603050405020304" pitchFamily="18" charset="0"/>
              </a:rPr>
              <a:t> </a:t>
            </a:r>
            <a:r>
              <a:rPr lang="ro-RO" sz="1600" dirty="0" err="1">
                <a:latin typeface="Times New Roman" panose="02020603050405020304" pitchFamily="18" charset="0"/>
                <a:cs typeface="Times New Roman" panose="02020603050405020304" pitchFamily="18" charset="0"/>
              </a:rPr>
              <a:t>by</a:t>
            </a:r>
            <a:r>
              <a:rPr lang="ro-RO" sz="1600" dirty="0">
                <a:latin typeface="Times New Roman" panose="02020603050405020304" pitchFamily="18" charset="0"/>
                <a:cs typeface="Times New Roman" panose="02020603050405020304" pitchFamily="18" charset="0"/>
              </a:rPr>
              <a:t> Elsevier, Springer);</a:t>
            </a:r>
            <a:endParaRPr lang="en-US" sz="1600" dirty="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Ø"/>
            </a:pPr>
            <a:r>
              <a:rPr lang="ro-RO" sz="1600" dirty="0">
                <a:latin typeface="Times New Roman" panose="02020603050405020304" pitchFamily="18" charset="0"/>
                <a:cs typeface="Times New Roman" panose="02020603050405020304" pitchFamily="18" charset="0"/>
              </a:rPr>
              <a:t>2014–2019 – </a:t>
            </a:r>
            <a:r>
              <a:rPr lang="ro-RO" sz="1600" dirty="0" err="1">
                <a:latin typeface="Times New Roman" panose="02020603050405020304" pitchFamily="18" charset="0"/>
                <a:cs typeface="Times New Roman" panose="02020603050405020304" pitchFamily="18" charset="0"/>
              </a:rPr>
              <a:t>Associate</a:t>
            </a:r>
            <a:r>
              <a:rPr lang="ro-RO"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Editor</a:t>
            </a:r>
            <a:r>
              <a:rPr lang="ro-RO" sz="1600" dirty="0">
                <a:latin typeface="Times New Roman" panose="02020603050405020304" pitchFamily="18" charset="0"/>
                <a:cs typeface="Times New Roman" panose="02020603050405020304" pitchFamily="18" charset="0"/>
              </a:rPr>
              <a:t> for DOAJ;</a:t>
            </a:r>
            <a:endParaRPr lang="en-US" sz="1600" dirty="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Ø"/>
            </a:pPr>
            <a:r>
              <a:rPr lang="ro-RO" sz="1600" dirty="0" err="1">
                <a:latin typeface="Times New Roman" panose="02020603050405020304" pitchFamily="18" charset="0"/>
                <a:cs typeface="Times New Roman" panose="02020603050405020304" pitchFamily="18" charset="0"/>
              </a:rPr>
              <a:t>Since</a:t>
            </a:r>
            <a:r>
              <a:rPr lang="ro-RO" sz="1600" dirty="0">
                <a:latin typeface="Times New Roman" panose="02020603050405020304" pitchFamily="18" charset="0"/>
                <a:cs typeface="Times New Roman" panose="02020603050405020304" pitchFamily="18" charset="0"/>
              </a:rPr>
              <a:t> 2018 – Peer-</a:t>
            </a:r>
            <a:r>
              <a:rPr lang="ro-RO" sz="1600" dirty="0" err="1">
                <a:latin typeface="Times New Roman" panose="02020603050405020304" pitchFamily="18" charset="0"/>
                <a:cs typeface="Times New Roman" panose="02020603050405020304" pitchFamily="18" charset="0"/>
              </a:rPr>
              <a:t>reviewer</a:t>
            </a:r>
            <a:r>
              <a:rPr lang="ro-RO" sz="1600" dirty="0">
                <a:latin typeface="Times New Roman" panose="02020603050405020304" pitchFamily="18" charset="0"/>
                <a:cs typeface="Times New Roman" panose="02020603050405020304" pitchFamily="18" charset="0"/>
              </a:rPr>
              <a:t> for </a:t>
            </a:r>
            <a:r>
              <a:rPr lang="ro-RO" sz="1600" dirty="0" err="1">
                <a:latin typeface="Times New Roman" panose="02020603050405020304" pitchFamily="18" charset="0"/>
                <a:cs typeface="Times New Roman" panose="02020603050405020304" pitchFamily="18" charset="0"/>
              </a:rPr>
              <a:t>Palgrave</a:t>
            </a:r>
            <a:r>
              <a:rPr lang="en-US" sz="1600" dirty="0">
                <a:latin typeface="Times New Roman" panose="02020603050405020304" pitchFamily="18" charset="0"/>
                <a:cs typeface="Times New Roman" panose="02020603050405020304" pitchFamily="18" charset="0"/>
              </a:rPr>
              <a:t> Macmillan</a:t>
            </a:r>
            <a:r>
              <a:rPr lang="ro-RO" sz="1600" dirty="0">
                <a:latin typeface="Times New Roman" panose="02020603050405020304" pitchFamily="18" charset="0"/>
                <a:cs typeface="Times New Roman" panose="02020603050405020304" pitchFamily="18" charset="0"/>
              </a:rPr>
              <a:t>, Cambridge </a:t>
            </a:r>
            <a:r>
              <a:rPr lang="ro-RO" sz="1600" dirty="0" err="1">
                <a:latin typeface="Times New Roman" panose="02020603050405020304" pitchFamily="18" charset="0"/>
                <a:cs typeface="Times New Roman" panose="02020603050405020304" pitchFamily="18" charset="0"/>
              </a:rPr>
              <a:t>Scholars</a:t>
            </a:r>
            <a:r>
              <a:rPr lang="ro-RO" sz="1600" dirty="0">
                <a:latin typeface="Times New Roman" panose="02020603050405020304" pitchFamily="18" charset="0"/>
                <a:cs typeface="Times New Roman" panose="02020603050405020304" pitchFamily="18" charset="0"/>
              </a:rPr>
              <a:t>, Transilvania University Press.</a:t>
            </a:r>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711425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E411D-E1E1-05E5-A813-49BFB7C7700C}"/>
              </a:ext>
            </a:extLst>
          </p:cNvPr>
          <p:cNvSpPr>
            <a:spLocks noGrp="1"/>
          </p:cNvSpPr>
          <p:nvPr>
            <p:ph type="title"/>
          </p:nvPr>
        </p:nvSpPr>
        <p:spPr>
          <a:xfrm>
            <a:off x="1979720" y="453170"/>
            <a:ext cx="9524892" cy="634732"/>
          </a:xfrm>
        </p:spPr>
        <p:txBody>
          <a:bodyPr>
            <a:normAutofit/>
          </a:bodyPr>
          <a:lstStyle/>
          <a:p>
            <a:r>
              <a:rPr lang="ro-RO" sz="2400" dirty="0">
                <a:latin typeface="Times New Roman" panose="02020603050405020304" pitchFamily="18" charset="0"/>
                <a:cs typeface="Times New Roman" panose="02020603050405020304" pitchFamily="18" charset="0"/>
              </a:rPr>
              <a:t>A</a:t>
            </a:r>
            <a:r>
              <a:rPr lang="en-US" sz="2400" dirty="0">
                <a:latin typeface="Times New Roman" panose="02020603050405020304" pitchFamily="18" charset="0"/>
                <a:cs typeface="Times New Roman" panose="02020603050405020304" pitchFamily="18" charset="0"/>
              </a:rPr>
              <a:t>. SCIENTIFIC ACHIEVEMENTS</a:t>
            </a:r>
          </a:p>
        </p:txBody>
      </p:sp>
      <p:sp>
        <p:nvSpPr>
          <p:cNvPr id="10" name="Oval 9">
            <a:extLst>
              <a:ext uri="{FF2B5EF4-FFF2-40B4-BE49-F238E27FC236}">
                <a16:creationId xmlns:a16="http://schemas.microsoft.com/office/drawing/2014/main" id="{8D828036-EAF0-BB57-DDB2-B6E2B0A8F5A5}"/>
              </a:ext>
            </a:extLst>
          </p:cNvPr>
          <p:cNvSpPr/>
          <p:nvPr/>
        </p:nvSpPr>
        <p:spPr>
          <a:xfrm>
            <a:off x="1577976" y="1511170"/>
            <a:ext cx="1932717" cy="1754913"/>
          </a:xfrm>
          <a:prstGeom prst="ellipse">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o-RO" sz="1200" b="1" dirty="0">
                <a:solidFill>
                  <a:schemeClr val="tx1"/>
                </a:solidFill>
                <a:latin typeface="Times New Roman" panose="02020603050405020304" pitchFamily="18" charset="0"/>
                <a:cs typeface="Times New Roman" panose="02020603050405020304" pitchFamily="18" charset="0"/>
              </a:rPr>
              <a:t>FICTIONAL EAST/WEST CLASHES</a:t>
            </a:r>
            <a:endParaRPr lang="en-US" sz="1200" b="1" dirty="0">
              <a:solidFill>
                <a:schemeClr val="tx1"/>
              </a:solidFill>
              <a:latin typeface="Times New Roman" panose="02020603050405020304" pitchFamily="18" charset="0"/>
              <a:cs typeface="Times New Roman" panose="02020603050405020304" pitchFamily="18" charset="0"/>
            </a:endParaRPr>
          </a:p>
          <a:p>
            <a:pPr algn="ctr"/>
            <a:endParaRPr lang="en-US" sz="1400" b="1" dirty="0">
              <a:solidFill>
                <a:schemeClr val="tx1"/>
              </a:solidFill>
              <a:latin typeface="Times New Roman" panose="02020603050405020304" pitchFamily="18" charset="0"/>
              <a:cs typeface="Times New Roman" panose="02020603050405020304" pitchFamily="18" charset="0"/>
            </a:endParaRPr>
          </a:p>
        </p:txBody>
      </p:sp>
      <p:sp>
        <p:nvSpPr>
          <p:cNvPr id="11" name="Oval 10">
            <a:extLst>
              <a:ext uri="{FF2B5EF4-FFF2-40B4-BE49-F238E27FC236}">
                <a16:creationId xmlns:a16="http://schemas.microsoft.com/office/drawing/2014/main" id="{E778ED76-09E4-94DB-8F54-02CD52EA7D9F}"/>
              </a:ext>
            </a:extLst>
          </p:cNvPr>
          <p:cNvSpPr/>
          <p:nvPr/>
        </p:nvSpPr>
        <p:spPr>
          <a:xfrm>
            <a:off x="5105209" y="1496928"/>
            <a:ext cx="1903024" cy="1696984"/>
          </a:xfrm>
          <a:prstGeom prst="ellipse">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latin typeface="Times New Roman" panose="02020603050405020304" pitchFamily="18" charset="0"/>
                <a:cs typeface="Times New Roman" panose="02020603050405020304" pitchFamily="18" charset="0"/>
              </a:rPr>
              <a:t>POLITICS AS CULTURE/ </a:t>
            </a:r>
            <a:br>
              <a:rPr lang="en-US" sz="1200" b="1" dirty="0">
                <a:solidFill>
                  <a:schemeClr val="tx1"/>
                </a:solidFill>
                <a:latin typeface="Times New Roman" panose="02020603050405020304" pitchFamily="18" charset="0"/>
                <a:cs typeface="Times New Roman" panose="02020603050405020304" pitchFamily="18" charset="0"/>
              </a:rPr>
            </a:br>
            <a:r>
              <a:rPr lang="en-US" sz="1200" b="1" dirty="0">
                <a:solidFill>
                  <a:schemeClr val="tx1"/>
                </a:solidFill>
                <a:latin typeface="Times New Roman" panose="02020603050405020304" pitchFamily="18" charset="0"/>
                <a:cs typeface="Times New Roman" panose="02020603050405020304" pitchFamily="18" charset="0"/>
              </a:rPr>
              <a:t>FEMINISM AS CULTURAL POLITICS</a:t>
            </a:r>
          </a:p>
        </p:txBody>
      </p:sp>
      <p:sp>
        <p:nvSpPr>
          <p:cNvPr id="12" name="Oval 11">
            <a:extLst>
              <a:ext uri="{FF2B5EF4-FFF2-40B4-BE49-F238E27FC236}">
                <a16:creationId xmlns:a16="http://schemas.microsoft.com/office/drawing/2014/main" id="{98F64B6A-97B2-10EC-157E-1F2F80AF4187}"/>
              </a:ext>
            </a:extLst>
          </p:cNvPr>
          <p:cNvSpPr/>
          <p:nvPr/>
        </p:nvSpPr>
        <p:spPr>
          <a:xfrm>
            <a:off x="9165114" y="1511170"/>
            <a:ext cx="1882066" cy="1728647"/>
          </a:xfrm>
          <a:prstGeom prst="ellipse">
            <a:avLst/>
          </a:prstGeom>
          <a:solidFill>
            <a:schemeClr val="accent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solidFill>
                  <a:schemeClr val="tx1"/>
                </a:solidFill>
                <a:latin typeface="Times New Roman" panose="02020603050405020304" pitchFamily="18" charset="0"/>
                <a:cs typeface="Times New Roman" panose="02020603050405020304" pitchFamily="18" charset="0"/>
              </a:rPr>
              <a:t>LITERARY TRANSLATION: </a:t>
            </a:r>
            <a:br>
              <a:rPr lang="en-US" sz="1100" b="1" dirty="0">
                <a:solidFill>
                  <a:schemeClr val="tx1"/>
                </a:solidFill>
                <a:latin typeface="Times New Roman" panose="02020603050405020304" pitchFamily="18" charset="0"/>
                <a:cs typeface="Times New Roman" panose="02020603050405020304" pitchFamily="18" charset="0"/>
              </a:rPr>
            </a:br>
            <a:r>
              <a:rPr lang="en-US" sz="1100" b="1" dirty="0">
                <a:solidFill>
                  <a:schemeClr val="tx1"/>
                </a:solidFill>
                <a:latin typeface="Times New Roman" panose="02020603050405020304" pitchFamily="18" charset="0"/>
                <a:cs typeface="Times New Roman" panose="02020603050405020304" pitchFamily="18" charset="0"/>
              </a:rPr>
              <a:t>CREATIVITY THROUGH INVISIBILITY</a:t>
            </a:r>
          </a:p>
        </p:txBody>
      </p:sp>
      <p:cxnSp>
        <p:nvCxnSpPr>
          <p:cNvPr id="16" name="Straight Arrow Connector 15">
            <a:extLst>
              <a:ext uri="{FF2B5EF4-FFF2-40B4-BE49-F238E27FC236}">
                <a16:creationId xmlns:a16="http://schemas.microsoft.com/office/drawing/2014/main" id="{D04C0024-41AA-9216-7970-AC184E489DD9}"/>
              </a:ext>
            </a:extLst>
          </p:cNvPr>
          <p:cNvCxnSpPr>
            <a:cxnSpLocks/>
          </p:cNvCxnSpPr>
          <p:nvPr/>
        </p:nvCxnSpPr>
        <p:spPr>
          <a:xfrm>
            <a:off x="2484150" y="3266083"/>
            <a:ext cx="741286" cy="11237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22763F22-207D-67AF-CA36-009E785DB35A}"/>
              </a:ext>
            </a:extLst>
          </p:cNvPr>
          <p:cNvCxnSpPr/>
          <p:nvPr/>
        </p:nvCxnSpPr>
        <p:spPr>
          <a:xfrm flipH="1">
            <a:off x="1025201" y="3239817"/>
            <a:ext cx="1469254" cy="9676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Rectangle: Rounded Corners 21">
            <a:extLst>
              <a:ext uri="{FF2B5EF4-FFF2-40B4-BE49-F238E27FC236}">
                <a16:creationId xmlns:a16="http://schemas.microsoft.com/office/drawing/2014/main" id="{18811915-59D3-0D03-A01E-A9219AA18BD1}"/>
              </a:ext>
            </a:extLst>
          </p:cNvPr>
          <p:cNvSpPr/>
          <p:nvPr/>
        </p:nvSpPr>
        <p:spPr>
          <a:xfrm>
            <a:off x="697054" y="3961568"/>
            <a:ext cx="1463577" cy="1221543"/>
          </a:xfrm>
          <a:prstGeom prst="round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latin typeface="Times New Roman" panose="02020603050405020304" pitchFamily="18" charset="0"/>
                <a:cs typeface="Times New Roman" panose="02020603050405020304" pitchFamily="18" charset="0"/>
              </a:rPr>
              <a:t>Representation</a:t>
            </a:r>
            <a:r>
              <a:rPr lang="ro-RO" sz="1100" dirty="0">
                <a:solidFill>
                  <a:schemeClr val="tx1"/>
                </a:solidFill>
                <a:latin typeface="Times New Roman" panose="02020603050405020304" pitchFamily="18" charset="0"/>
                <a:cs typeface="Times New Roman" panose="02020603050405020304" pitchFamily="18" charset="0"/>
              </a:rPr>
              <a:t>s</a:t>
            </a:r>
            <a:r>
              <a:rPr lang="en-US" sz="1100" dirty="0">
                <a:solidFill>
                  <a:schemeClr val="tx1"/>
                </a:solidFill>
                <a:latin typeface="Times New Roman" panose="02020603050405020304" pitchFamily="18" charset="0"/>
                <a:cs typeface="Times New Roman" panose="02020603050405020304" pitchFamily="18" charset="0"/>
              </a:rPr>
              <a:t> of 9/11</a:t>
            </a:r>
          </a:p>
        </p:txBody>
      </p:sp>
      <p:sp>
        <p:nvSpPr>
          <p:cNvPr id="25" name="Rectangle: Rounded Corners 24">
            <a:extLst>
              <a:ext uri="{FF2B5EF4-FFF2-40B4-BE49-F238E27FC236}">
                <a16:creationId xmlns:a16="http://schemas.microsoft.com/office/drawing/2014/main" id="{9351C6BF-75FD-E885-0583-EDD347FB858F}"/>
              </a:ext>
            </a:extLst>
          </p:cNvPr>
          <p:cNvSpPr/>
          <p:nvPr/>
        </p:nvSpPr>
        <p:spPr>
          <a:xfrm>
            <a:off x="2211405" y="3946942"/>
            <a:ext cx="1597675" cy="1221544"/>
          </a:xfrm>
          <a:prstGeom prst="round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Times New Roman" panose="02020603050405020304" pitchFamily="18" charset="0"/>
                <a:cs typeface="Times New Roman" panose="02020603050405020304" pitchFamily="18" charset="0"/>
              </a:rPr>
              <a:t>Constructions of Otherness</a:t>
            </a:r>
          </a:p>
        </p:txBody>
      </p:sp>
      <p:cxnSp>
        <p:nvCxnSpPr>
          <p:cNvPr id="27" name="Straight Connector 26">
            <a:extLst>
              <a:ext uri="{FF2B5EF4-FFF2-40B4-BE49-F238E27FC236}">
                <a16:creationId xmlns:a16="http://schemas.microsoft.com/office/drawing/2014/main" id="{7B1B7834-386E-55CE-EC99-64B84A2F499F}"/>
              </a:ext>
            </a:extLst>
          </p:cNvPr>
          <p:cNvCxnSpPr>
            <a:cxnSpLocks/>
          </p:cNvCxnSpPr>
          <p:nvPr/>
        </p:nvCxnSpPr>
        <p:spPr>
          <a:xfrm flipH="1">
            <a:off x="5200485" y="3200741"/>
            <a:ext cx="765476" cy="977492"/>
          </a:xfrm>
          <a:prstGeom prst="line">
            <a:avLst/>
          </a:prstGeom>
        </p:spPr>
        <p:style>
          <a:lnRef idx="1">
            <a:schemeClr val="accent1"/>
          </a:lnRef>
          <a:fillRef idx="0">
            <a:schemeClr val="accent1"/>
          </a:fillRef>
          <a:effectRef idx="0">
            <a:schemeClr val="accent1"/>
          </a:effectRef>
          <a:fontRef idx="minor">
            <a:schemeClr val="tx1"/>
          </a:fontRef>
        </p:style>
      </p:cxnSp>
      <p:sp>
        <p:nvSpPr>
          <p:cNvPr id="28" name="Rectangle: Rounded Corners 27">
            <a:extLst>
              <a:ext uri="{FF2B5EF4-FFF2-40B4-BE49-F238E27FC236}">
                <a16:creationId xmlns:a16="http://schemas.microsoft.com/office/drawing/2014/main" id="{6A9EB8FC-B9DF-BF65-C717-6357BCA826AE}"/>
              </a:ext>
            </a:extLst>
          </p:cNvPr>
          <p:cNvSpPr/>
          <p:nvPr/>
        </p:nvSpPr>
        <p:spPr>
          <a:xfrm>
            <a:off x="4324389" y="4031299"/>
            <a:ext cx="1712911" cy="1170612"/>
          </a:xfrm>
          <a:prstGeom prst="roundRect">
            <a:avLst>
              <a:gd name="adj" fmla="val 15942"/>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Times New Roman" panose="02020603050405020304" pitchFamily="18" charset="0"/>
                <a:cs typeface="Times New Roman" panose="02020603050405020304" pitchFamily="18" charset="0"/>
              </a:rPr>
              <a:t>Representations of politics in literature, film and the public sphere</a:t>
            </a:r>
          </a:p>
        </p:txBody>
      </p:sp>
      <p:cxnSp>
        <p:nvCxnSpPr>
          <p:cNvPr id="36" name="Straight Arrow Connector 35">
            <a:extLst>
              <a:ext uri="{FF2B5EF4-FFF2-40B4-BE49-F238E27FC236}">
                <a16:creationId xmlns:a16="http://schemas.microsoft.com/office/drawing/2014/main" id="{CE897A38-202D-DCE2-6B76-BD1721453795}"/>
              </a:ext>
            </a:extLst>
          </p:cNvPr>
          <p:cNvCxnSpPr>
            <a:cxnSpLocks/>
          </p:cNvCxnSpPr>
          <p:nvPr/>
        </p:nvCxnSpPr>
        <p:spPr>
          <a:xfrm>
            <a:off x="6036100" y="3188742"/>
            <a:ext cx="898657" cy="9506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Rectangle: Rounded Corners 36">
            <a:extLst>
              <a:ext uri="{FF2B5EF4-FFF2-40B4-BE49-F238E27FC236}">
                <a16:creationId xmlns:a16="http://schemas.microsoft.com/office/drawing/2014/main" id="{0FAF256F-2CE8-70D6-85A9-1D87A12B3CA6}"/>
              </a:ext>
            </a:extLst>
          </p:cNvPr>
          <p:cNvSpPr/>
          <p:nvPr/>
        </p:nvSpPr>
        <p:spPr>
          <a:xfrm>
            <a:off x="6096000" y="3990988"/>
            <a:ext cx="1809063" cy="1177498"/>
          </a:xfrm>
          <a:prstGeom prst="round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Times New Roman" panose="02020603050405020304" pitchFamily="18" charset="0"/>
                <a:cs typeface="Times New Roman" panose="02020603050405020304" pitchFamily="18" charset="0"/>
              </a:rPr>
              <a:t>Constructions of feminine identity</a:t>
            </a:r>
            <a:r>
              <a:rPr lang="ro-RO" sz="1200" dirty="0">
                <a:solidFill>
                  <a:schemeClr val="tx1"/>
                </a:solidFill>
                <a:latin typeface="Times New Roman" panose="02020603050405020304" pitchFamily="18" charset="0"/>
                <a:cs typeface="Times New Roman" panose="02020603050405020304" pitchFamily="18" charset="0"/>
              </a:rPr>
              <a:t> in </a:t>
            </a:r>
            <a:r>
              <a:rPr lang="en-US" sz="1200" dirty="0">
                <a:solidFill>
                  <a:schemeClr val="tx1"/>
                </a:solidFill>
                <a:latin typeface="Times New Roman" panose="02020603050405020304" pitchFamily="18" charset="0"/>
                <a:cs typeface="Times New Roman" panose="02020603050405020304" pitchFamily="18" charset="0"/>
              </a:rPr>
              <a:t>literature and film</a:t>
            </a:r>
          </a:p>
        </p:txBody>
      </p:sp>
      <p:cxnSp>
        <p:nvCxnSpPr>
          <p:cNvPr id="53" name="Straight Arrow Connector 52">
            <a:extLst>
              <a:ext uri="{FF2B5EF4-FFF2-40B4-BE49-F238E27FC236}">
                <a16:creationId xmlns:a16="http://schemas.microsoft.com/office/drawing/2014/main" id="{450E46EC-3B75-EEBA-65E0-F7AFFA7ECE22}"/>
              </a:ext>
            </a:extLst>
          </p:cNvPr>
          <p:cNvCxnSpPr>
            <a:cxnSpLocks/>
          </p:cNvCxnSpPr>
          <p:nvPr/>
        </p:nvCxnSpPr>
        <p:spPr>
          <a:xfrm flipH="1">
            <a:off x="9507098" y="3251139"/>
            <a:ext cx="539888" cy="9270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4" name="Rectangle: Rounded Corners 53">
            <a:extLst>
              <a:ext uri="{FF2B5EF4-FFF2-40B4-BE49-F238E27FC236}">
                <a16:creationId xmlns:a16="http://schemas.microsoft.com/office/drawing/2014/main" id="{36D83D0B-7CED-BCD8-5404-396B11EDF3C7}"/>
              </a:ext>
            </a:extLst>
          </p:cNvPr>
          <p:cNvSpPr/>
          <p:nvPr/>
        </p:nvSpPr>
        <p:spPr>
          <a:xfrm>
            <a:off x="8282867" y="3990988"/>
            <a:ext cx="1530106" cy="1078679"/>
          </a:xfrm>
          <a:prstGeom prst="round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Times New Roman" panose="02020603050405020304" pitchFamily="18" charset="0"/>
                <a:cs typeface="Times New Roman" panose="02020603050405020304" pitchFamily="18" charset="0"/>
              </a:rPr>
              <a:t>Metatranslation/</a:t>
            </a:r>
          </a:p>
          <a:p>
            <a:pPr algn="ctr"/>
            <a:r>
              <a:rPr lang="en-US" sz="1200" dirty="0">
                <a:solidFill>
                  <a:schemeClr val="tx1"/>
                </a:solidFill>
                <a:latin typeface="Times New Roman" panose="02020603050405020304" pitchFamily="18" charset="0"/>
                <a:cs typeface="Times New Roman" panose="02020603050405020304" pitchFamily="18" charset="0"/>
              </a:rPr>
              <a:t>Translation practice</a:t>
            </a:r>
          </a:p>
        </p:txBody>
      </p:sp>
      <p:cxnSp>
        <p:nvCxnSpPr>
          <p:cNvPr id="56" name="Straight Arrow Connector 55">
            <a:extLst>
              <a:ext uri="{FF2B5EF4-FFF2-40B4-BE49-F238E27FC236}">
                <a16:creationId xmlns:a16="http://schemas.microsoft.com/office/drawing/2014/main" id="{B40AD7DA-A67D-8348-3A75-99AAC1C181A4}"/>
              </a:ext>
            </a:extLst>
          </p:cNvPr>
          <p:cNvCxnSpPr>
            <a:cxnSpLocks/>
            <a:stCxn id="12" idx="4"/>
          </p:cNvCxnSpPr>
          <p:nvPr/>
        </p:nvCxnSpPr>
        <p:spPr>
          <a:xfrm>
            <a:off x="10106147" y="3239817"/>
            <a:ext cx="617514" cy="89961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7" name="Rectangle: Rounded Corners 56">
            <a:extLst>
              <a:ext uri="{FF2B5EF4-FFF2-40B4-BE49-F238E27FC236}">
                <a16:creationId xmlns:a16="http://schemas.microsoft.com/office/drawing/2014/main" id="{45855B12-95BF-417E-835D-32AC7BB19F04}"/>
              </a:ext>
            </a:extLst>
          </p:cNvPr>
          <p:cNvSpPr/>
          <p:nvPr/>
        </p:nvSpPr>
        <p:spPr>
          <a:xfrm>
            <a:off x="9882320" y="3990988"/>
            <a:ext cx="1612626" cy="1078679"/>
          </a:xfrm>
          <a:prstGeom prst="round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latin typeface="Times New Roman" panose="02020603050405020304" pitchFamily="18" charset="0"/>
                <a:cs typeface="Times New Roman" panose="02020603050405020304" pitchFamily="18" charset="0"/>
              </a:rPr>
              <a:t>Teaching translation</a:t>
            </a:r>
          </a:p>
        </p:txBody>
      </p:sp>
    </p:spTree>
    <p:extLst>
      <p:ext uri="{BB962C8B-B14F-4D97-AF65-F5344CB8AC3E}">
        <p14:creationId xmlns:p14="http://schemas.microsoft.com/office/powerpoint/2010/main" val="424059658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0DB21-E18B-95B9-69C2-D342DD010D16}"/>
              </a:ext>
            </a:extLst>
          </p:cNvPr>
          <p:cNvSpPr>
            <a:spLocks noGrp="1"/>
          </p:cNvSpPr>
          <p:nvPr>
            <p:ph type="title"/>
          </p:nvPr>
        </p:nvSpPr>
        <p:spPr>
          <a:xfrm>
            <a:off x="1544715" y="624110"/>
            <a:ext cx="9959897" cy="1280890"/>
          </a:xfrm>
        </p:spPr>
        <p:txBody>
          <a:bodyPr/>
          <a:lstStyle/>
          <a:p>
            <a:r>
              <a:rPr lang="en-US" dirty="0">
                <a:latin typeface="Times New Roman" panose="02020603050405020304" pitchFamily="18" charset="0"/>
                <a:cs typeface="Times New Roman" panose="02020603050405020304" pitchFamily="18" charset="0"/>
              </a:rPr>
              <a:t>Research</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impact</a:t>
            </a:r>
          </a:p>
        </p:txBody>
      </p:sp>
      <p:sp>
        <p:nvSpPr>
          <p:cNvPr id="3" name="Content Placeholder 2">
            <a:extLst>
              <a:ext uri="{FF2B5EF4-FFF2-40B4-BE49-F238E27FC236}">
                <a16:creationId xmlns:a16="http://schemas.microsoft.com/office/drawing/2014/main" id="{3753DDFE-D19C-7B06-9A4F-877FC1E55763}"/>
              </a:ext>
            </a:extLst>
          </p:cNvPr>
          <p:cNvSpPr>
            <a:spLocks noGrp="1"/>
          </p:cNvSpPr>
          <p:nvPr>
            <p:ph idx="1"/>
          </p:nvPr>
        </p:nvSpPr>
        <p:spPr>
          <a:xfrm>
            <a:off x="1207363" y="2130640"/>
            <a:ext cx="10297249" cy="3780581"/>
          </a:xfrm>
        </p:spPr>
        <p:txBody>
          <a:bodyPr>
            <a:normAutofit/>
          </a:bodyPr>
          <a:lstStyle/>
          <a:p>
            <a:r>
              <a:rPr lang="en-US" sz="1600" dirty="0">
                <a:latin typeface="Times New Roman" panose="02020603050405020304" pitchFamily="18" charset="0"/>
                <a:cs typeface="Times New Roman" panose="02020603050405020304" pitchFamily="18" charset="0"/>
              </a:rPr>
              <a:t>Participation in important international conferences: ESSE Lyon (2021), ESSE Mainz (2022), ESSE – Slovenian branch (2023), ESRA Athens (2021), PETRA-E Dublin (2021), Triennial Canadian Congress Budapest </a:t>
            </a:r>
            <a:r>
              <a:rPr lang="ro-RO" sz="1600"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2022</a:t>
            </a:r>
            <a:r>
              <a:rPr lang="ro-RO" sz="1600"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 RAAS – Fulbright (2018, 2021, 2023);</a:t>
            </a:r>
          </a:p>
          <a:p>
            <a:r>
              <a:rPr lang="en-US" sz="1600" dirty="0">
                <a:latin typeface="Times New Roman" panose="02020603050405020304" pitchFamily="18" charset="0"/>
                <a:cs typeface="Times New Roman" panose="02020603050405020304" pitchFamily="18" charset="0"/>
              </a:rPr>
              <a:t>Seminar convenor – ESRA (2021), ESSE (2022);</a:t>
            </a:r>
          </a:p>
          <a:p>
            <a:r>
              <a:rPr lang="en-US" sz="1600" dirty="0">
                <a:latin typeface="Times New Roman" panose="02020603050405020304" pitchFamily="18" charset="0"/>
                <a:cs typeface="Times New Roman" panose="02020603050405020304" pitchFamily="18" charset="0"/>
              </a:rPr>
              <a:t>Invited lecturer – “Johannes Gutenberg” University of Mainz (2021, 2022);</a:t>
            </a:r>
          </a:p>
          <a:p>
            <a:r>
              <a:rPr lang="en-US" sz="1600" dirty="0">
                <a:latin typeface="Times New Roman" panose="02020603050405020304" pitchFamily="18" charset="0"/>
                <a:cs typeface="Times New Roman" panose="02020603050405020304" pitchFamily="18" charset="0"/>
              </a:rPr>
              <a:t>Conference organizer: “Thirty Years since the Fall of Communism” (Galati 2019); “Across Cultures – Intercultural Communication in a Borderless World” (Galati 2020);</a:t>
            </a:r>
          </a:p>
          <a:p>
            <a:r>
              <a:rPr lang="en-US" sz="1600" dirty="0">
                <a:latin typeface="Times New Roman" panose="02020603050405020304" pitchFamily="18" charset="0"/>
                <a:cs typeface="Times New Roman" panose="02020603050405020304" pitchFamily="18" charset="0"/>
              </a:rPr>
              <a:t>Book launch with the participation of a representative of the US Embassy to Romania and invited professors (2018);</a:t>
            </a:r>
          </a:p>
          <a:p>
            <a:r>
              <a:rPr lang="en-US" sz="1600" dirty="0">
                <a:latin typeface="Times New Roman" panose="02020603050405020304" pitchFamily="18" charset="0"/>
                <a:cs typeface="Times New Roman" panose="02020603050405020304" pitchFamily="18" charset="0"/>
              </a:rPr>
              <a:t>Guest speaker – International Symposium “Shakespeare’s Contemporaries” (2023); “Dialogue between Sciences, Arts, Religion and Education” (2021, 2022);</a:t>
            </a:r>
          </a:p>
          <a:p>
            <a:pPr marL="0" indent="0">
              <a:buNone/>
            </a:pPr>
            <a:endParaRPr lang="en-US" sz="1600" dirty="0">
              <a:latin typeface="Times New Roman" panose="02020603050405020304" pitchFamily="18" charset="0"/>
              <a:cs typeface="Times New Roman" panose="02020603050405020304" pitchFamily="18" charset="0"/>
            </a:endParaRPr>
          </a:p>
          <a:p>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078881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00DB21-E18B-95B9-69C2-D342DD010D16}"/>
              </a:ext>
            </a:extLst>
          </p:cNvPr>
          <p:cNvSpPr>
            <a:spLocks noGrp="1"/>
          </p:cNvSpPr>
          <p:nvPr>
            <p:ph type="title"/>
          </p:nvPr>
        </p:nvSpPr>
        <p:spPr>
          <a:xfrm>
            <a:off x="1544715" y="624110"/>
            <a:ext cx="9959897" cy="1280890"/>
          </a:xfrm>
        </p:spPr>
        <p:txBody>
          <a:bodyPr/>
          <a:lstStyle/>
          <a:p>
            <a:r>
              <a:rPr lang="en-US" dirty="0">
                <a:latin typeface="Times New Roman" panose="02020603050405020304" pitchFamily="18" charset="0"/>
                <a:cs typeface="Times New Roman" panose="02020603050405020304" pitchFamily="18" charset="0"/>
              </a:rPr>
              <a:t>Research</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impact</a:t>
            </a:r>
          </a:p>
        </p:txBody>
      </p:sp>
      <p:sp>
        <p:nvSpPr>
          <p:cNvPr id="3" name="Content Placeholder 2">
            <a:extLst>
              <a:ext uri="{FF2B5EF4-FFF2-40B4-BE49-F238E27FC236}">
                <a16:creationId xmlns:a16="http://schemas.microsoft.com/office/drawing/2014/main" id="{3753DDFE-D19C-7B06-9A4F-877FC1E55763}"/>
              </a:ext>
            </a:extLst>
          </p:cNvPr>
          <p:cNvSpPr>
            <a:spLocks noGrp="1"/>
          </p:cNvSpPr>
          <p:nvPr>
            <p:ph idx="1"/>
          </p:nvPr>
        </p:nvSpPr>
        <p:spPr>
          <a:xfrm>
            <a:off x="1207363" y="2059618"/>
            <a:ext cx="10297249" cy="3851603"/>
          </a:xfrm>
        </p:spPr>
        <p:txBody>
          <a:bodyPr>
            <a:normAutofit/>
          </a:bodyPr>
          <a:lstStyle/>
          <a:p>
            <a:r>
              <a:rPr lang="en-US" sz="1600" dirty="0">
                <a:latin typeface="Times New Roman" panose="02020603050405020304" pitchFamily="18" charset="0"/>
                <a:cs typeface="Times New Roman" panose="02020603050405020304" pitchFamily="18" charset="0"/>
              </a:rPr>
              <a:t>4 reviews of </a:t>
            </a:r>
            <a:r>
              <a:rPr lang="en-US" sz="1600" i="1" dirty="0">
                <a:latin typeface="Times New Roman" panose="02020603050405020304" pitchFamily="18" charset="0"/>
                <a:cs typeface="Times New Roman" panose="02020603050405020304" pitchFamily="18" charset="0"/>
              </a:rPr>
              <a:t>British and American Representations of 9/11</a:t>
            </a:r>
            <a:r>
              <a:rPr lang="en-US" sz="1600" dirty="0">
                <a:latin typeface="Times New Roman" panose="02020603050405020304" pitchFamily="18" charset="0"/>
                <a:cs typeface="Times New Roman" panose="02020603050405020304" pitchFamily="18" charset="0"/>
              </a:rPr>
              <a:t>, 1 review of </a:t>
            </a:r>
            <a:r>
              <a:rPr lang="en-US" sz="1600" i="1" dirty="0">
                <a:latin typeface="Times New Roman" panose="02020603050405020304" pitchFamily="18" charset="0"/>
                <a:cs typeface="Times New Roman" panose="02020603050405020304" pitchFamily="18" charset="0"/>
              </a:rPr>
              <a:t>Shifting 21</a:t>
            </a:r>
            <a:r>
              <a:rPr lang="en-US" sz="1600" i="1" baseline="30000" dirty="0">
                <a:latin typeface="Times New Roman" panose="02020603050405020304" pitchFamily="18" charset="0"/>
                <a:cs typeface="Times New Roman" panose="02020603050405020304" pitchFamily="18" charset="0"/>
              </a:rPr>
              <a:t>st</a:t>
            </a:r>
            <a:r>
              <a:rPr lang="en-US" sz="1600" dirty="0">
                <a:latin typeface="Times New Roman" panose="02020603050405020304" pitchFamily="18" charset="0"/>
                <a:cs typeface="Times New Roman" panose="02020603050405020304" pitchFamily="18" charset="0"/>
              </a:rPr>
              <a:t>…, 2 reviews of </a:t>
            </a:r>
            <a:r>
              <a:rPr lang="en-US" sz="1600" i="1" dirty="0">
                <a:latin typeface="Times New Roman" panose="02020603050405020304" pitchFamily="18" charset="0"/>
                <a:cs typeface="Times New Roman" panose="02020603050405020304" pitchFamily="18" charset="0"/>
              </a:rPr>
              <a:t>The Odyssey of Communism</a:t>
            </a:r>
            <a:r>
              <a:rPr lang="en-US" sz="1600" dirty="0">
                <a:latin typeface="Times New Roman" panose="02020603050405020304" pitchFamily="18" charset="0"/>
                <a:cs typeface="Times New Roman" panose="02020603050405020304" pitchFamily="18" charset="0"/>
              </a:rPr>
              <a:t>, 1 review of the translation of </a:t>
            </a:r>
            <a:r>
              <a:rPr lang="en-US" sz="1600" i="1" dirty="0">
                <a:latin typeface="Times New Roman" panose="02020603050405020304" pitchFamily="18" charset="0"/>
                <a:cs typeface="Times New Roman" panose="02020603050405020304" pitchFamily="18" charset="0"/>
              </a:rPr>
              <a:t>A Theory of Parody</a:t>
            </a:r>
            <a:r>
              <a:rPr lang="en-US" sz="1600" dirty="0">
                <a:latin typeface="Times New Roman" panose="02020603050405020304" pitchFamily="18" charset="0"/>
                <a:cs typeface="Times New Roman" panose="02020603050405020304" pitchFamily="18" charset="0"/>
              </a:rPr>
              <a:t>;</a:t>
            </a:r>
          </a:p>
          <a:p>
            <a:r>
              <a:rPr lang="en-US" sz="1600" dirty="0">
                <a:latin typeface="Times New Roman" panose="02020603050405020304" pitchFamily="18" charset="0"/>
                <a:cs typeface="Times New Roman" panose="02020603050405020304" pitchFamily="18" charset="0"/>
              </a:rPr>
              <a:t>71 citations, according to Google Scholar (h-index 5).</a:t>
            </a:r>
          </a:p>
          <a:p>
            <a:r>
              <a:rPr lang="en-US" sz="1600" dirty="0">
                <a:latin typeface="Times New Roman" panose="02020603050405020304" pitchFamily="18" charset="0"/>
                <a:cs typeface="Times New Roman" panose="02020603050405020304" pitchFamily="18" charset="0"/>
              </a:rPr>
              <a:t>Member of the Romanian Writers’ Union;</a:t>
            </a:r>
          </a:p>
          <a:p>
            <a:r>
              <a:rPr lang="en-US" sz="1600" dirty="0">
                <a:latin typeface="Times New Roman" panose="02020603050405020304" pitchFamily="18" charset="0"/>
                <a:cs typeface="Times New Roman" panose="02020603050405020304" pitchFamily="18" charset="0"/>
              </a:rPr>
              <a:t>Diplomas award</a:t>
            </a:r>
            <a:r>
              <a:rPr lang="ro-RO" sz="1600" dirty="0" err="1">
                <a:latin typeface="Times New Roman" panose="02020603050405020304" pitchFamily="18" charset="0"/>
                <a:cs typeface="Times New Roman" panose="02020603050405020304" pitchFamily="18" charset="0"/>
              </a:rPr>
              <a:t>ed</a:t>
            </a:r>
            <a:r>
              <a:rPr lang="en-US" sz="1600" dirty="0">
                <a:latin typeface="Times New Roman" panose="02020603050405020304" pitchFamily="18" charset="0"/>
                <a:cs typeface="Times New Roman" panose="02020603050405020304" pitchFamily="18" charset="0"/>
              </a:rPr>
              <a:t> for research excellence </a:t>
            </a:r>
            <a:r>
              <a:rPr lang="ro-RO" sz="1600" dirty="0" err="1">
                <a:latin typeface="Times New Roman" panose="02020603050405020304" pitchFamily="18" charset="0"/>
                <a:cs typeface="Times New Roman" panose="02020603050405020304" pitchFamily="18" charset="0"/>
              </a:rPr>
              <a:t>by</a:t>
            </a:r>
            <a:r>
              <a:rPr lang="ro-RO"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“Dunarea de Jos” University of Galati</a:t>
            </a:r>
            <a:r>
              <a:rPr lang="ro-RO"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rPr>
              <a:t>2021, 2022);</a:t>
            </a:r>
            <a:endParaRPr lang="ro-RO" sz="1600" dirty="0">
              <a:latin typeface="Times New Roman" panose="02020603050405020304" pitchFamily="18" charset="0"/>
              <a:cs typeface="Times New Roman" panose="02020603050405020304" pitchFamily="18" charset="0"/>
            </a:endParaRPr>
          </a:p>
          <a:p>
            <a:r>
              <a:rPr lang="ro-RO" sz="1600" dirty="0">
                <a:latin typeface="Times New Roman" panose="02020603050405020304" pitchFamily="18" charset="0"/>
                <a:cs typeface="Times New Roman" panose="02020603050405020304" pitchFamily="18" charset="0"/>
              </a:rPr>
              <a:t>Prize for Excellence in </a:t>
            </a:r>
            <a:r>
              <a:rPr lang="ro-RO" sz="1600" dirty="0" err="1">
                <a:latin typeface="Times New Roman" panose="02020603050405020304" pitchFamily="18" charset="0"/>
                <a:cs typeface="Times New Roman" panose="02020603050405020304" pitchFamily="18" charset="0"/>
              </a:rPr>
              <a:t>Translation</a:t>
            </a:r>
            <a:r>
              <a:rPr lang="ro-RO" sz="1600" dirty="0">
                <a:latin typeface="Times New Roman" panose="02020603050405020304" pitchFamily="18" charset="0"/>
                <a:cs typeface="Times New Roman" panose="02020603050405020304" pitchFamily="18" charset="0"/>
              </a:rPr>
              <a:t> </a:t>
            </a:r>
            <a:r>
              <a:rPr lang="ro-RO" sz="1600" dirty="0" err="1">
                <a:latin typeface="Times New Roman" panose="02020603050405020304" pitchFamily="18" charset="0"/>
                <a:cs typeface="Times New Roman" panose="02020603050405020304" pitchFamily="18" charset="0"/>
              </a:rPr>
              <a:t>awarded</a:t>
            </a:r>
            <a:r>
              <a:rPr lang="ro-RO" sz="1600" dirty="0">
                <a:latin typeface="Times New Roman" panose="02020603050405020304" pitchFamily="18" charset="0"/>
                <a:cs typeface="Times New Roman" panose="02020603050405020304" pitchFamily="18" charset="0"/>
              </a:rPr>
              <a:t> </a:t>
            </a:r>
            <a:r>
              <a:rPr lang="ro-RO" sz="1600" dirty="0" err="1">
                <a:latin typeface="Times New Roman" panose="02020603050405020304" pitchFamily="18" charset="0"/>
                <a:cs typeface="Times New Roman" panose="02020603050405020304" pitchFamily="18" charset="0"/>
              </a:rPr>
              <a:t>by</a:t>
            </a:r>
            <a:r>
              <a:rPr lang="ro-RO" sz="1600" dirty="0">
                <a:latin typeface="Times New Roman" panose="02020603050405020304" pitchFamily="18" charset="0"/>
                <a:cs typeface="Times New Roman" panose="02020603050405020304" pitchFamily="18" charset="0"/>
              </a:rPr>
              <a:t> </a:t>
            </a:r>
            <a:r>
              <a:rPr lang="ro-RO" sz="1600" dirty="0" err="1">
                <a:latin typeface="Times New Roman" panose="02020603050405020304" pitchFamily="18" charset="0"/>
                <a:cs typeface="Times New Roman" panose="02020603050405020304" pitchFamily="18" charset="0"/>
              </a:rPr>
              <a:t>the</a:t>
            </a:r>
            <a:r>
              <a:rPr lang="ro-RO" sz="1600" dirty="0">
                <a:latin typeface="Times New Roman" panose="02020603050405020304" pitchFamily="18" charset="0"/>
                <a:cs typeface="Times New Roman" panose="02020603050405020304" pitchFamily="18" charset="0"/>
              </a:rPr>
              <a:t> South-</a:t>
            </a:r>
            <a:r>
              <a:rPr lang="ro-RO" sz="1600" dirty="0" err="1">
                <a:latin typeface="Times New Roman" panose="02020603050405020304" pitchFamily="18" charset="0"/>
                <a:cs typeface="Times New Roman" panose="02020603050405020304" pitchFamily="18" charset="0"/>
              </a:rPr>
              <a:t>Eastern</a:t>
            </a:r>
            <a:r>
              <a:rPr lang="ro-RO" sz="1600" dirty="0">
                <a:latin typeface="Times New Roman" panose="02020603050405020304" pitchFamily="18" charset="0"/>
                <a:cs typeface="Times New Roman" panose="02020603050405020304" pitchFamily="18" charset="0"/>
              </a:rPr>
              <a:t> </a:t>
            </a:r>
            <a:r>
              <a:rPr lang="ro-RO" sz="1600" dirty="0" err="1">
                <a:latin typeface="Times New Roman" panose="02020603050405020304" pitchFamily="18" charset="0"/>
                <a:cs typeface="Times New Roman" panose="02020603050405020304" pitchFamily="18" charset="0"/>
              </a:rPr>
              <a:t>branch</a:t>
            </a:r>
            <a:r>
              <a:rPr lang="ro-RO" sz="1600" dirty="0">
                <a:latin typeface="Times New Roman" panose="02020603050405020304" pitchFamily="18" charset="0"/>
                <a:cs typeface="Times New Roman" panose="02020603050405020304" pitchFamily="18" charset="0"/>
              </a:rPr>
              <a:t> of </a:t>
            </a:r>
            <a:r>
              <a:rPr lang="ro-RO" sz="1600" dirty="0" err="1">
                <a:latin typeface="Times New Roman" panose="02020603050405020304" pitchFamily="18" charset="0"/>
                <a:cs typeface="Times New Roman" panose="02020603050405020304" pitchFamily="18" charset="0"/>
              </a:rPr>
              <a:t>the</a:t>
            </a:r>
            <a:r>
              <a:rPr lang="ro-RO" sz="1600" dirty="0">
                <a:latin typeface="Times New Roman" panose="02020603050405020304" pitchFamily="18" charset="0"/>
                <a:cs typeface="Times New Roman" panose="02020603050405020304" pitchFamily="18" charset="0"/>
              </a:rPr>
              <a:t> Romanian </a:t>
            </a:r>
            <a:r>
              <a:rPr lang="ro-RO" sz="1600" dirty="0" err="1">
                <a:latin typeface="Times New Roman" panose="02020603050405020304" pitchFamily="18" charset="0"/>
                <a:cs typeface="Times New Roman" panose="02020603050405020304" pitchFamily="18" charset="0"/>
              </a:rPr>
              <a:t>Writer</a:t>
            </a:r>
            <a:r>
              <a:rPr lang="en-US" sz="1600" dirty="0">
                <a:latin typeface="Times New Roman" panose="02020603050405020304" pitchFamily="18" charset="0"/>
                <a:cs typeface="Times New Roman" panose="02020603050405020304" pitchFamily="18" charset="0"/>
              </a:rPr>
              <a:t>s</a:t>
            </a:r>
            <a:r>
              <a:rPr lang="ro-RO" sz="1600" dirty="0">
                <a:latin typeface="Times New Roman" panose="02020603050405020304" pitchFamily="18" charset="0"/>
                <a:cs typeface="Times New Roman" panose="02020603050405020304" pitchFamily="18" charset="0"/>
              </a:rPr>
              <a:t>’ Union (2022)</a:t>
            </a:r>
            <a:endParaRPr lang="en-US" sz="1600"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UEFISCDI/CNCS evaluator</a:t>
            </a:r>
            <a:r>
              <a:rPr lang="ro-RO" sz="1600" dirty="0">
                <a:latin typeface="Times New Roman" panose="02020603050405020304" pitchFamily="18" charset="0"/>
                <a:cs typeface="Times New Roman" panose="02020603050405020304" pitchFamily="18" charset="0"/>
              </a:rPr>
              <a:t> (2020).</a:t>
            </a:r>
            <a:endParaRPr lang="en-US" sz="1600" dirty="0">
              <a:latin typeface="Times New Roman" panose="02020603050405020304" pitchFamily="18" charset="0"/>
              <a:cs typeface="Times New Roman" panose="02020603050405020304" pitchFamily="18" charset="0"/>
            </a:endParaRPr>
          </a:p>
          <a:p>
            <a:endParaRPr lang="en-US" sz="1600" dirty="0">
              <a:latin typeface="Times New Roman" panose="02020603050405020304" pitchFamily="18" charset="0"/>
              <a:cs typeface="Times New Roman" panose="02020603050405020304" pitchFamily="18" charset="0"/>
            </a:endParaRPr>
          </a:p>
          <a:p>
            <a:endParaRPr lang="en-US"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60120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1879134" y="681037"/>
            <a:ext cx="9882880" cy="1278392"/>
          </a:xfrm>
        </p:spPr>
        <p:txBody>
          <a:bodyPr>
            <a:noAutofit/>
          </a:bodyPr>
          <a:lstStyle/>
          <a:p>
            <a:pPr algn="ctr"/>
            <a:r>
              <a:rPr lang="en-US" sz="3200" b="1" dirty="0">
                <a:latin typeface="Times New Roman" panose="02020603050405020304" pitchFamily="18" charset="0"/>
                <a:cs typeface="Times New Roman" panose="02020603050405020304" pitchFamily="18" charset="0"/>
              </a:rPr>
              <a:t>TEACHING, CURRICULUM DESIGN </a:t>
            </a:r>
            <a:br>
              <a:rPr lang="en-US" sz="3200" b="1" dirty="0">
                <a:latin typeface="Times New Roman" panose="02020603050405020304" pitchFamily="18" charset="0"/>
                <a:cs typeface="Times New Roman" panose="02020603050405020304" pitchFamily="18" charset="0"/>
              </a:rPr>
            </a:br>
            <a:r>
              <a:rPr lang="en-US" sz="3200" b="1" dirty="0">
                <a:latin typeface="Times New Roman" panose="02020603050405020304" pitchFamily="18" charset="0"/>
                <a:cs typeface="Times New Roman" panose="02020603050405020304" pitchFamily="18" charset="0"/>
              </a:rPr>
              <a:t>AND </a:t>
            </a:r>
            <a:r>
              <a:rPr lang="ro-RO" sz="3200" b="1" dirty="0">
                <a:latin typeface="Times New Roman" panose="02020603050405020304" pitchFamily="18" charset="0"/>
                <a:cs typeface="Times New Roman" panose="02020603050405020304" pitchFamily="18" charset="0"/>
              </a:rPr>
              <a:t>EXTRACURRICULAR ACTIVITIES</a:t>
            </a:r>
            <a:br>
              <a:rPr lang="en-US" sz="2000" b="1" dirty="0">
                <a:latin typeface="Times New Roman" panose="02020603050405020304" pitchFamily="18" charset="0"/>
                <a:cs typeface="Times New Roman" panose="02020603050405020304" pitchFamily="18" charset="0"/>
              </a:rPr>
            </a:br>
            <a:endParaRPr lang="en-US" sz="2000" b="1" dirty="0">
              <a:latin typeface="Times New Roman" panose="02020603050405020304" pitchFamily="18" charset="0"/>
              <a:cs typeface="Times New Roman" panose="02020603050405020304" pitchFamily="18" charset="0"/>
            </a:endParaRPr>
          </a:p>
        </p:txBody>
      </p:sp>
      <p:sp>
        <p:nvSpPr>
          <p:cNvPr id="3" name="Substituent conținut 2"/>
          <p:cNvSpPr>
            <a:spLocks noGrp="1"/>
          </p:cNvSpPr>
          <p:nvPr>
            <p:ph idx="1"/>
          </p:nvPr>
        </p:nvSpPr>
        <p:spPr>
          <a:xfrm>
            <a:off x="2145846" y="2121762"/>
            <a:ext cx="8716736" cy="612559"/>
          </a:xfrm>
        </p:spPr>
        <p:txBody>
          <a:bodyPr>
            <a:normAutofit/>
          </a:bodyPr>
          <a:lstStyle/>
          <a:p>
            <a:pPr marL="0" indent="0" algn="ctr">
              <a:lnSpc>
                <a:spcPct val="150000"/>
              </a:lnSpc>
              <a:buNone/>
            </a:pPr>
            <a:r>
              <a:rPr lang="en-US" sz="2000" b="1" dirty="0">
                <a:latin typeface="Times New Roman" panose="02020603050405020304" pitchFamily="18" charset="0"/>
                <a:cs typeface="Times New Roman" panose="02020603050405020304" pitchFamily="18" charset="0"/>
              </a:rPr>
              <a:t>Teaching</a:t>
            </a:r>
            <a:r>
              <a:rPr lang="ro-RO" sz="2000" b="1" dirty="0">
                <a:latin typeface="Times New Roman" panose="02020603050405020304" pitchFamily="18" charset="0"/>
                <a:cs typeface="Times New Roman" panose="02020603050405020304" pitchFamily="18" charset="0"/>
              </a:rPr>
              <a:t> </a:t>
            </a:r>
            <a:r>
              <a:rPr lang="en-US" sz="2000" b="1" dirty="0">
                <a:latin typeface="Times New Roman" panose="02020603050405020304" pitchFamily="18" charset="0"/>
                <a:cs typeface="Times New Roman" panose="02020603050405020304" pitchFamily="18" charset="0"/>
              </a:rPr>
              <a:t>directions:</a:t>
            </a:r>
            <a:endParaRPr lang="en-US" sz="2000" b="1" dirty="0">
              <a:solidFill>
                <a:schemeClr val="tx1"/>
              </a:solidFill>
              <a:latin typeface="Times New Roman" panose="02020603050405020304" pitchFamily="18" charset="0"/>
              <a:cs typeface="Times New Roman" panose="02020603050405020304" pitchFamily="18" charset="0"/>
            </a:endParaRPr>
          </a:p>
        </p:txBody>
      </p:sp>
      <p:graphicFrame>
        <p:nvGraphicFramePr>
          <p:cNvPr id="5" name="Diagram 4">
            <a:extLst>
              <a:ext uri="{FF2B5EF4-FFF2-40B4-BE49-F238E27FC236}">
                <a16:creationId xmlns:a16="http://schemas.microsoft.com/office/drawing/2014/main" id="{9B666535-703D-4308-8795-C377AF684162}"/>
              </a:ext>
            </a:extLst>
          </p:cNvPr>
          <p:cNvGraphicFramePr/>
          <p:nvPr>
            <p:extLst>
              <p:ext uri="{D42A27DB-BD31-4B8C-83A1-F6EECF244321}">
                <p14:modId xmlns:p14="http://schemas.microsoft.com/office/powerpoint/2010/main" val="4231840313"/>
              </p:ext>
            </p:extLst>
          </p:nvPr>
        </p:nvGraphicFramePr>
        <p:xfrm>
          <a:off x="3174999" y="2267018"/>
          <a:ext cx="6426200" cy="2578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6755415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F14DB3-0CF7-BEFB-DB93-788C4CC262DE}"/>
              </a:ext>
            </a:extLst>
          </p:cNvPr>
          <p:cNvSpPr>
            <a:spLocks noGrp="1"/>
          </p:cNvSpPr>
          <p:nvPr>
            <p:ph type="title"/>
          </p:nvPr>
        </p:nvSpPr>
        <p:spPr>
          <a:xfrm>
            <a:off x="1633491" y="624110"/>
            <a:ext cx="9871121" cy="885094"/>
          </a:xfrm>
        </p:spPr>
        <p:txBody>
          <a:bodyPr>
            <a:normAutofit/>
          </a:bodyPr>
          <a:lstStyle/>
          <a:p>
            <a:r>
              <a:rPr lang="en-US" sz="2800" dirty="0">
                <a:latin typeface="Times New Roman" panose="02020603050405020304" pitchFamily="18" charset="0"/>
                <a:cs typeface="Times New Roman" panose="02020603050405020304" pitchFamily="18" charset="0"/>
              </a:rPr>
              <a:t>Courses taught</a:t>
            </a:r>
          </a:p>
        </p:txBody>
      </p:sp>
      <p:sp>
        <p:nvSpPr>
          <p:cNvPr id="3" name="Content Placeholder 2">
            <a:extLst>
              <a:ext uri="{FF2B5EF4-FFF2-40B4-BE49-F238E27FC236}">
                <a16:creationId xmlns:a16="http://schemas.microsoft.com/office/drawing/2014/main" id="{AFD40DCC-B2DB-88EB-3369-250D2031A021}"/>
              </a:ext>
            </a:extLst>
          </p:cNvPr>
          <p:cNvSpPr>
            <a:spLocks noGrp="1"/>
          </p:cNvSpPr>
          <p:nvPr>
            <p:ph idx="1"/>
          </p:nvPr>
        </p:nvSpPr>
        <p:spPr>
          <a:xfrm>
            <a:off x="1083076" y="1610686"/>
            <a:ext cx="10421536" cy="4300536"/>
          </a:xfrm>
        </p:spPr>
        <p:txBody>
          <a:bodyPr>
            <a:normAutofit/>
          </a:bodyPr>
          <a:lstStyle/>
          <a:p>
            <a:r>
              <a:rPr lang="en-US" dirty="0">
                <a:latin typeface="Times New Roman" panose="02020603050405020304" pitchFamily="18" charset="0"/>
                <a:cs typeface="Times New Roman" panose="02020603050405020304" pitchFamily="18" charset="0"/>
              </a:rPr>
              <a:t>Cultural Studies</a:t>
            </a:r>
          </a:p>
          <a:p>
            <a:pPr marL="0" indent="0">
              <a:buNone/>
            </a:pPr>
            <a:r>
              <a:rPr lang="en-US" dirty="0">
                <a:latin typeface="Times New Roman" panose="02020603050405020304" pitchFamily="18" charset="0"/>
                <a:cs typeface="Times New Roman" panose="02020603050405020304" pitchFamily="18" charset="0"/>
              </a:rPr>
              <a:t>British and American Culture and </a:t>
            </a:r>
            <a:r>
              <a:rPr lang="en-US" dirty="0" err="1">
                <a:latin typeface="Times New Roman" panose="02020603050405020304" pitchFamily="18" charset="0"/>
                <a:cs typeface="Times New Roman" panose="02020603050405020304" pitchFamily="18" charset="0"/>
              </a:rPr>
              <a:t>Civilisation</a:t>
            </a:r>
            <a:r>
              <a:rPr lang="en-US" dirty="0">
                <a:latin typeface="Times New Roman" panose="02020603050405020304" pitchFamily="18" charset="0"/>
                <a:cs typeface="Times New Roman" panose="02020603050405020304" pitchFamily="18" charset="0"/>
              </a:rPr>
              <a:t> (Applied Modern Languages</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Translation</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and</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Interpreting</a:t>
            </a:r>
            <a:r>
              <a:rPr lang="en-US" dirty="0">
                <a:latin typeface="Times New Roman" panose="02020603050405020304" pitchFamily="18" charset="0"/>
                <a:cs typeface="Times New Roman" panose="02020603050405020304" pitchFamily="18" charset="0"/>
              </a:rPr>
              <a:t>)</a:t>
            </a:r>
          </a:p>
          <a:p>
            <a:pPr marL="0" indent="0">
              <a:buNone/>
            </a:pPr>
            <a:r>
              <a:rPr lang="en-US" dirty="0">
                <a:latin typeface="Times New Roman" panose="02020603050405020304" pitchFamily="18" charset="0"/>
                <a:cs typeface="Times New Roman" panose="02020603050405020304" pitchFamily="18" charset="0"/>
              </a:rPr>
              <a:t>Cultural Representations in the English-speaking World (Applied Modern Languages)</a:t>
            </a:r>
          </a:p>
          <a:p>
            <a:pPr marL="0" indent="0">
              <a:buNone/>
            </a:pPr>
            <a:r>
              <a:rPr lang="en-US" dirty="0">
                <a:latin typeface="Times New Roman" panose="02020603050405020304" pitchFamily="18" charset="0"/>
                <a:cs typeface="Times New Roman" panose="02020603050405020304" pitchFamily="18" charset="0"/>
              </a:rPr>
              <a:t>Culture in the Age of New Media (master’s in Modern Languages in Intercultural Dialogue)</a:t>
            </a:r>
            <a:endParaRPr lang="ro-RO"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Translation Studies</a:t>
            </a:r>
          </a:p>
          <a:p>
            <a:pPr marL="0" indent="0">
              <a:buNone/>
            </a:pPr>
            <a:r>
              <a:rPr lang="en-US" dirty="0">
                <a:latin typeface="Times New Roman" panose="02020603050405020304" pitchFamily="18" charset="0"/>
                <a:cs typeface="Times New Roman" panose="02020603050405020304" pitchFamily="18" charset="0"/>
              </a:rPr>
              <a:t>Translation Theory and Practice (Applied Modern Languages)</a:t>
            </a:r>
          </a:p>
          <a:p>
            <a:pPr marL="0" indent="0">
              <a:buNone/>
            </a:pPr>
            <a:r>
              <a:rPr lang="en-US" dirty="0">
                <a:latin typeface="Times New Roman" panose="02020603050405020304" pitchFamily="18" charset="0"/>
                <a:cs typeface="Times New Roman" panose="02020603050405020304" pitchFamily="18" charset="0"/>
              </a:rPr>
              <a:t>Introduction to Simultaneous and Consecutive Interpreting (Applied Modern Languages)</a:t>
            </a:r>
          </a:p>
          <a:p>
            <a:pPr marL="0" indent="0">
              <a:buNone/>
            </a:pPr>
            <a:r>
              <a:rPr lang="en-US" dirty="0">
                <a:latin typeface="Times New Roman" panose="02020603050405020304" pitchFamily="18" charset="0"/>
                <a:cs typeface="Times New Roman" panose="02020603050405020304" pitchFamily="18" charset="0"/>
              </a:rPr>
              <a:t>Translation and Style (master’s in Translation and Interpreting Studies)</a:t>
            </a:r>
          </a:p>
          <a:p>
            <a:pPr marL="0" indent="0">
              <a:buNone/>
            </a:pPr>
            <a:r>
              <a:rPr lang="en-US" dirty="0">
                <a:latin typeface="Times New Roman" panose="02020603050405020304" pitchFamily="18" charset="0"/>
                <a:cs typeface="Times New Roman" panose="02020603050405020304" pitchFamily="18" charset="0"/>
              </a:rPr>
              <a:t>Translation and </a:t>
            </a:r>
            <a:r>
              <a:rPr lang="ro-RO" dirty="0">
                <a:latin typeface="Times New Roman" panose="02020603050405020304" pitchFamily="18" charset="0"/>
                <a:cs typeface="Times New Roman" panose="02020603050405020304" pitchFamily="18" charset="0"/>
              </a:rPr>
              <a:t>S</a:t>
            </a:r>
            <a:r>
              <a:rPr lang="en-US" dirty="0" err="1">
                <a:latin typeface="Times New Roman" panose="02020603050405020304" pitchFamily="18" charset="0"/>
                <a:cs typeface="Times New Roman" panose="02020603050405020304" pitchFamily="18" charset="0"/>
              </a:rPr>
              <a:t>ocial</a:t>
            </a:r>
            <a:r>
              <a:rPr lang="en-US" dirty="0">
                <a:latin typeface="Times New Roman" panose="02020603050405020304" pitchFamily="18" charset="0"/>
                <a:cs typeface="Times New Roman" panose="02020603050405020304" pitchFamily="18" charset="0"/>
              </a:rPr>
              <a:t> </a:t>
            </a:r>
            <a:r>
              <a:rPr lang="ro-RO" dirty="0">
                <a:latin typeface="Times New Roman" panose="02020603050405020304" pitchFamily="18" charset="0"/>
                <a:cs typeface="Times New Roman" panose="02020603050405020304" pitchFamily="18" charset="0"/>
              </a:rPr>
              <a:t>M</a:t>
            </a:r>
            <a:r>
              <a:rPr lang="en-US" dirty="0" err="1">
                <a:latin typeface="Times New Roman" panose="02020603050405020304" pitchFamily="18" charset="0"/>
                <a:cs typeface="Times New Roman" panose="02020603050405020304" pitchFamily="18" charset="0"/>
              </a:rPr>
              <a:t>ediation</a:t>
            </a:r>
            <a:r>
              <a:rPr lang="en-US" dirty="0">
                <a:latin typeface="Times New Roman" panose="02020603050405020304" pitchFamily="18" charset="0"/>
                <a:cs typeface="Times New Roman" panose="02020603050405020304" pitchFamily="18" charset="0"/>
              </a:rPr>
              <a:t> (master’s in Translation and Interpreting Studies)</a:t>
            </a:r>
            <a:endParaRPr lang="ro-RO"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507699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2CDEC4-1AD4-69E3-069E-1121FABDE317}"/>
              </a:ext>
            </a:extLst>
          </p:cNvPr>
          <p:cNvSpPr>
            <a:spLocks noGrp="1"/>
          </p:cNvSpPr>
          <p:nvPr>
            <p:ph type="title"/>
          </p:nvPr>
        </p:nvSpPr>
        <p:spPr>
          <a:xfrm>
            <a:off x="1722268" y="624110"/>
            <a:ext cx="9782345" cy="751929"/>
          </a:xfrm>
        </p:spPr>
        <p:txBody>
          <a:bodyPr/>
          <a:lstStyle/>
          <a:p>
            <a:r>
              <a:rPr lang="en-US" dirty="0">
                <a:latin typeface="Times New Roman" panose="02020603050405020304" pitchFamily="18" charset="0"/>
                <a:cs typeface="Times New Roman" panose="02020603050405020304" pitchFamily="18" charset="0"/>
              </a:rPr>
              <a:t>Extracurricular activities</a:t>
            </a:r>
          </a:p>
        </p:txBody>
      </p:sp>
      <p:sp>
        <p:nvSpPr>
          <p:cNvPr id="3" name="Content Placeholder 2">
            <a:extLst>
              <a:ext uri="{FF2B5EF4-FFF2-40B4-BE49-F238E27FC236}">
                <a16:creationId xmlns:a16="http://schemas.microsoft.com/office/drawing/2014/main" id="{388314B1-90DE-8555-92A2-9CE454F571B6}"/>
              </a:ext>
            </a:extLst>
          </p:cNvPr>
          <p:cNvSpPr>
            <a:spLocks noGrp="1"/>
          </p:cNvSpPr>
          <p:nvPr>
            <p:ph idx="1"/>
          </p:nvPr>
        </p:nvSpPr>
        <p:spPr>
          <a:xfrm>
            <a:off x="1509204" y="1660124"/>
            <a:ext cx="9995408" cy="4251098"/>
          </a:xfrm>
        </p:spPr>
        <p:txBody>
          <a:bodyPr>
            <a:normAutofit fontScale="77500" lnSpcReduction="20000"/>
          </a:bodyPr>
          <a:lstStyle/>
          <a:p>
            <a:pPr marL="0" indent="0">
              <a:buNone/>
            </a:pPr>
            <a:r>
              <a:rPr lang="en-US" dirty="0">
                <a:latin typeface="Times New Roman" panose="02020603050405020304" pitchFamily="18" charset="0"/>
                <a:cs typeface="Times New Roman" panose="02020603050405020304" pitchFamily="18" charset="0"/>
              </a:rPr>
              <a:t>Workshops and international contests</a:t>
            </a:r>
          </a:p>
          <a:p>
            <a:r>
              <a:rPr lang="en-US" i="1" dirty="0">
                <a:latin typeface="Times New Roman" panose="02020603050405020304" pitchFamily="18" charset="0"/>
                <a:cs typeface="Times New Roman" panose="02020603050405020304" pitchFamily="18" charset="0"/>
              </a:rPr>
              <a:t>The book’s journey from the author to the reader </a:t>
            </a:r>
            <a:r>
              <a:rPr lang="en-US" dirty="0">
                <a:latin typeface="Times New Roman" panose="02020603050405020304" pitchFamily="18" charset="0"/>
                <a:cs typeface="Times New Roman" panose="02020603050405020304" pitchFamily="18" charset="0"/>
              </a:rPr>
              <a:t>with editor </a:t>
            </a:r>
            <a:r>
              <a:rPr lang="en-US" dirty="0" err="1">
                <a:latin typeface="Times New Roman" panose="02020603050405020304" pitchFamily="18" charset="0"/>
                <a:cs typeface="Times New Roman" panose="02020603050405020304" pitchFamily="18" charset="0"/>
              </a:rPr>
              <a:t>Alunita</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Voiculescu</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Nemira</a:t>
            </a:r>
            <a:r>
              <a:rPr lang="en-US" dirty="0">
                <a:latin typeface="Times New Roman" panose="02020603050405020304" pitchFamily="18" charset="0"/>
                <a:cs typeface="Times New Roman" panose="02020603050405020304" pitchFamily="18" charset="0"/>
              </a:rPr>
              <a:t>) and author Ionela C. Bartoli (UP Press);</a:t>
            </a:r>
          </a:p>
          <a:p>
            <a:r>
              <a:rPr lang="en-US" i="1" dirty="0">
                <a:latin typeface="Times New Roman" panose="02020603050405020304" pitchFamily="18" charset="0"/>
                <a:cs typeface="Times New Roman" panose="02020603050405020304" pitchFamily="18" charset="0"/>
              </a:rPr>
              <a:t>The Magic Backstage </a:t>
            </a:r>
            <a:r>
              <a:rPr lang="en-US" dirty="0">
                <a:latin typeface="Times New Roman" panose="02020603050405020304" pitchFamily="18" charset="0"/>
                <a:cs typeface="Times New Roman" panose="02020603050405020304" pitchFamily="18" charset="0"/>
              </a:rPr>
              <a:t>– Scriptwriting, directing and production aspects with Adrienne Arno and </a:t>
            </a:r>
            <a:r>
              <a:rPr lang="en-US" i="0" dirty="0" err="1">
                <a:solidFill>
                  <a:srgbClr val="252525"/>
                </a:solidFill>
                <a:effectLst/>
                <a:latin typeface="Times New Roman" panose="02020603050405020304" pitchFamily="18" charset="0"/>
                <a:cs typeface="Times New Roman" panose="02020603050405020304" pitchFamily="18" charset="0"/>
              </a:rPr>
              <a:t>Kal</a:t>
            </a:r>
            <a:r>
              <a:rPr lang="en-US" i="0" dirty="0">
                <a:solidFill>
                  <a:srgbClr val="252525"/>
                </a:solidFill>
                <a:effectLst/>
                <a:latin typeface="Times New Roman" panose="02020603050405020304" pitchFamily="18" charset="0"/>
                <a:cs typeface="Times New Roman" panose="02020603050405020304" pitchFamily="18" charset="0"/>
              </a:rPr>
              <a:t>-El </a:t>
            </a:r>
            <a:r>
              <a:rPr lang="en-US" i="0" dirty="0" err="1">
                <a:solidFill>
                  <a:srgbClr val="252525"/>
                </a:solidFill>
                <a:effectLst/>
                <a:latin typeface="Times New Roman" panose="02020603050405020304" pitchFamily="18" charset="0"/>
                <a:cs typeface="Times New Roman" panose="02020603050405020304" pitchFamily="18" charset="0"/>
              </a:rPr>
              <a:t>Bogdanove</a:t>
            </a:r>
            <a:r>
              <a:rPr lang="en-US" i="0" dirty="0">
                <a:solidFill>
                  <a:srgbClr val="252525"/>
                </a:solidFill>
                <a:effectLst/>
                <a:latin typeface="Times New Roman" panose="02020603050405020304" pitchFamily="18" charset="0"/>
                <a:cs typeface="Times New Roman" panose="02020603050405020304" pitchFamily="18" charset="0"/>
              </a:rPr>
              <a:t> (Hollywood-based scriptwriting company);</a:t>
            </a:r>
          </a:p>
          <a:p>
            <a:r>
              <a:rPr lang="en-US" i="1" dirty="0">
                <a:solidFill>
                  <a:srgbClr val="252525"/>
                </a:solidFill>
                <a:latin typeface="Times New Roman" panose="02020603050405020304" pitchFamily="18" charset="0"/>
                <a:cs typeface="Times New Roman" panose="02020603050405020304" pitchFamily="18" charset="0"/>
              </a:rPr>
              <a:t>Keys to Information Literacy </a:t>
            </a:r>
            <a:r>
              <a:rPr lang="en-US" dirty="0">
                <a:solidFill>
                  <a:srgbClr val="252525"/>
                </a:solidFill>
                <a:latin typeface="Times New Roman" panose="02020603050405020304" pitchFamily="18" charset="0"/>
                <a:cs typeface="Times New Roman" panose="02020603050405020304" pitchFamily="18" charset="0"/>
              </a:rPr>
              <a:t>with Fulbright grantee Katherine Ruprecht;</a:t>
            </a:r>
          </a:p>
          <a:p>
            <a:r>
              <a:rPr lang="en-US" i="1" dirty="0">
                <a:latin typeface="Times New Roman" panose="02020603050405020304" pitchFamily="18" charset="0"/>
                <a:cs typeface="Times New Roman" panose="02020603050405020304" pitchFamily="18" charset="0"/>
              </a:rPr>
              <a:t>Non-fiction creative writing </a:t>
            </a:r>
            <a:r>
              <a:rPr lang="en-US" dirty="0">
                <a:latin typeface="Times New Roman" panose="02020603050405020304" pitchFamily="18" charset="0"/>
                <a:cs typeface="Times New Roman" panose="02020603050405020304" pitchFamily="18" charset="0"/>
              </a:rPr>
              <a:t>with novelist Lise Haines (writer in residence at Harvard</a:t>
            </a:r>
            <a:r>
              <a:rPr lang="ro-RO" dirty="0">
                <a:latin typeface="Times New Roman" panose="02020603050405020304" pitchFamily="18" charset="0"/>
                <a:cs typeface="Times New Roman" panose="02020603050405020304" pitchFamily="18" charset="0"/>
              </a:rPr>
              <a:t> University</a:t>
            </a:r>
            <a:r>
              <a:rPr lang="en-US" dirty="0">
                <a:latin typeface="Times New Roman" panose="02020603050405020304" pitchFamily="18" charset="0"/>
                <a:cs typeface="Times New Roman" panose="02020603050405020304" pitchFamily="18" charset="0"/>
              </a:rPr>
              <a:t>);</a:t>
            </a:r>
          </a:p>
          <a:p>
            <a:r>
              <a:rPr lang="en-US" i="1" dirty="0">
                <a:latin typeface="Times New Roman" panose="02020603050405020304" pitchFamily="18" charset="0"/>
                <a:cs typeface="Times New Roman" panose="02020603050405020304" pitchFamily="18" charset="0"/>
              </a:rPr>
              <a:t>Gala</a:t>
            </a:r>
            <a:r>
              <a:rPr lang="ro-RO" i="1" dirty="0">
                <a:latin typeface="Times New Roman" panose="02020603050405020304" pitchFamily="18" charset="0"/>
                <a:cs typeface="Times New Roman" panose="02020603050405020304" pitchFamily="18" charset="0"/>
              </a:rPr>
              <a:t>țiul din poveste </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translation</a:t>
            </a:r>
            <a:r>
              <a:rPr lang="ro-RO" dirty="0">
                <a:latin typeface="Times New Roman" panose="02020603050405020304" pitchFamily="18" charset="0"/>
                <a:cs typeface="Times New Roman" panose="02020603050405020304" pitchFamily="18" charset="0"/>
              </a:rPr>
              <a:t> contest </a:t>
            </a:r>
            <a:r>
              <a:rPr lang="ro-RO" dirty="0" err="1">
                <a:latin typeface="Times New Roman" panose="02020603050405020304" pitchFamily="18" charset="0"/>
                <a:cs typeface="Times New Roman" panose="02020603050405020304" pitchFamily="18" charset="0"/>
              </a:rPr>
              <a:t>with</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participants</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from</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universities</a:t>
            </a:r>
            <a:r>
              <a:rPr lang="ro-RO" dirty="0">
                <a:latin typeface="Times New Roman" panose="02020603050405020304" pitchFamily="18" charset="0"/>
                <a:cs typeface="Times New Roman" panose="02020603050405020304" pitchFamily="18" charset="0"/>
              </a:rPr>
              <a:t> of </a:t>
            </a:r>
            <a:r>
              <a:rPr lang="ro-RO" dirty="0" err="1">
                <a:latin typeface="Times New Roman" panose="02020603050405020304" pitchFamily="18" charset="0"/>
                <a:cs typeface="Times New Roman" panose="02020603050405020304" pitchFamily="18" charset="0"/>
              </a:rPr>
              <a:t>Bucharest</a:t>
            </a:r>
            <a:r>
              <a:rPr lang="ro-RO" dirty="0">
                <a:latin typeface="Times New Roman" panose="02020603050405020304" pitchFamily="18" charset="0"/>
                <a:cs typeface="Times New Roman" panose="02020603050405020304" pitchFamily="18" charset="0"/>
              </a:rPr>
              <a:t>, Brașov, Cluj-Napoca, Chișinău, Ismail (</a:t>
            </a:r>
            <a:r>
              <a:rPr lang="ro-RO" dirty="0" err="1">
                <a:latin typeface="Times New Roman" panose="02020603050405020304" pitchFamily="18" charset="0"/>
                <a:cs typeface="Times New Roman" panose="02020603050405020304" pitchFamily="18" charset="0"/>
              </a:rPr>
              <a:t>Ukraine</a:t>
            </a:r>
            <a:r>
              <a:rPr lang="ro-RO" dirty="0">
                <a:latin typeface="Times New Roman" panose="02020603050405020304" pitchFamily="18" charset="0"/>
                <a:cs typeface="Times New Roman" panose="02020603050405020304" pitchFamily="18" charset="0"/>
              </a:rPr>
              <a:t>), Galați + </a:t>
            </a:r>
            <a:r>
              <a:rPr lang="ro-RO" dirty="0" err="1">
                <a:latin typeface="Times New Roman" panose="02020603050405020304" pitchFamily="18" charset="0"/>
                <a:cs typeface="Times New Roman" panose="02020603050405020304" pitchFamily="18" charset="0"/>
              </a:rPr>
              <a:t>literary</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translation</a:t>
            </a:r>
            <a:r>
              <a:rPr lang="ro-RO" dirty="0">
                <a:latin typeface="Times New Roman" panose="02020603050405020304" pitchFamily="18" charset="0"/>
                <a:cs typeface="Times New Roman" panose="02020603050405020304" pitchFamily="18" charset="0"/>
              </a:rPr>
              <a:t> workshop</a:t>
            </a:r>
            <a:endParaRPr lang="en-US" i="1" dirty="0">
              <a:latin typeface="Times New Roman" panose="02020603050405020304" pitchFamily="18" charset="0"/>
              <a:cs typeface="Times New Roman" panose="02020603050405020304" pitchFamily="18" charset="0"/>
            </a:endParaRPr>
          </a:p>
          <a:p>
            <a:pPr marL="0" indent="0">
              <a:buNone/>
            </a:pPr>
            <a:endParaRPr lang="en-US" dirty="0">
              <a:latin typeface="Times New Roman" panose="02020603050405020304" pitchFamily="18" charset="0"/>
              <a:cs typeface="Times New Roman" panose="02020603050405020304" pitchFamily="18" charset="0"/>
            </a:endParaRPr>
          </a:p>
          <a:p>
            <a:pPr marL="0" indent="0">
              <a:buNone/>
            </a:pPr>
            <a:r>
              <a:rPr lang="en-US" dirty="0">
                <a:latin typeface="Times New Roman" panose="02020603050405020304" pitchFamily="18" charset="0"/>
                <a:cs typeface="Times New Roman" panose="02020603050405020304" pitchFamily="18" charset="0"/>
              </a:rPr>
              <a:t>Practicum activities</a:t>
            </a:r>
          </a:p>
          <a:p>
            <a:r>
              <a:rPr lang="en-US" i="1" dirty="0">
                <a:latin typeface="Times New Roman" panose="02020603050405020304" pitchFamily="18" charset="0"/>
                <a:cs typeface="Times New Roman" panose="02020603050405020304" pitchFamily="18" charset="0"/>
              </a:rPr>
              <a:t>Translate a Story </a:t>
            </a:r>
            <a:r>
              <a:rPr lang="en-US" dirty="0">
                <a:latin typeface="Times New Roman" panose="02020603050405020304" pitchFamily="18" charset="0"/>
                <a:cs typeface="Times New Roman" panose="02020603050405020304" pitchFamily="18" charset="0"/>
              </a:rPr>
              <a:t>- an international project which aimed to translate children</a:t>
            </a:r>
            <a:r>
              <a:rPr lang="ro-RO"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s stories into as many languages of the world as possible, in the context of the stay-at-home situation generated by the novel Coronavirus pandemic;</a:t>
            </a:r>
          </a:p>
          <a:p>
            <a:r>
              <a:rPr lang="en-US" dirty="0">
                <a:latin typeface="Times New Roman" panose="02020603050405020304" pitchFamily="18" charset="0"/>
                <a:cs typeface="Times New Roman" panose="02020603050405020304" pitchFamily="18" charset="0"/>
              </a:rPr>
              <a:t>Internships at Livia </a:t>
            </a:r>
            <a:r>
              <a:rPr lang="en-US" dirty="0" err="1">
                <a:latin typeface="Times New Roman" panose="02020603050405020304" pitchFamily="18" charset="0"/>
                <a:cs typeface="Times New Roman" panose="02020603050405020304" pitchFamily="18" charset="0"/>
              </a:rPr>
              <a:t>Stoia</a:t>
            </a:r>
            <a:r>
              <a:rPr lang="en-US" dirty="0">
                <a:latin typeface="Times New Roman" panose="02020603050405020304" pitchFamily="18" charset="0"/>
                <a:cs typeface="Times New Roman" panose="02020603050405020304" pitchFamily="18" charset="0"/>
              </a:rPr>
              <a:t> Book Agency, Book Industry, subtitling and translation companies;</a:t>
            </a:r>
          </a:p>
          <a:p>
            <a:r>
              <a:rPr lang="en-US" dirty="0">
                <a:latin typeface="Times New Roman" panose="02020603050405020304" pitchFamily="18" charset="0"/>
                <a:cs typeface="Times New Roman" panose="02020603050405020304" pitchFamily="18" charset="0"/>
              </a:rPr>
              <a:t>Students’ Scientific Session – Applied Modern Languages section (member/president of the awarding committee, paper supervision)</a:t>
            </a:r>
          </a:p>
          <a:p>
            <a:pPr marL="0" indent="0">
              <a:buNone/>
            </a:pPr>
            <a:endParaRPr lang="en-US" dirty="0">
              <a:solidFill>
                <a:srgbClr val="252525"/>
              </a:solidFill>
              <a:latin typeface="Times New Roman" panose="02020603050405020304" pitchFamily="18" charset="0"/>
              <a:cs typeface="Times New Roman" panose="02020603050405020304" pitchFamily="18" charset="0"/>
            </a:endParaRPr>
          </a:p>
          <a:p>
            <a:pPr marL="0" indent="0">
              <a:buNone/>
            </a:pPr>
            <a:endParaRPr lang="en-US" dirty="0">
              <a:solidFill>
                <a:srgbClr val="252525"/>
              </a:solidFill>
              <a:latin typeface="Times New Roman" panose="02020603050405020304" pitchFamily="18"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1846508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DC4319-EE53-A2FC-C4E1-A8859BB887A2}"/>
              </a:ext>
            </a:extLst>
          </p:cNvPr>
          <p:cNvSpPr>
            <a:spLocks noGrp="1"/>
          </p:cNvSpPr>
          <p:nvPr>
            <p:ph type="title"/>
          </p:nvPr>
        </p:nvSpPr>
        <p:spPr>
          <a:xfrm>
            <a:off x="1757779" y="624110"/>
            <a:ext cx="9746833" cy="1280890"/>
          </a:xfrm>
        </p:spPr>
        <p:txBody>
          <a:bodyPr>
            <a:normAutofit/>
          </a:bodyPr>
          <a:lstStyle/>
          <a:p>
            <a:r>
              <a:rPr lang="en-US" sz="3200" dirty="0" err="1">
                <a:latin typeface="Times New Roman" panose="02020603050405020304" pitchFamily="18" charset="0"/>
                <a:cs typeface="Times New Roman" panose="02020603050405020304" pitchFamily="18" charset="0"/>
              </a:rPr>
              <a:t>Supervisi</a:t>
            </a:r>
            <a:r>
              <a:rPr lang="ro-RO" sz="3200" dirty="0">
                <a:latin typeface="Times New Roman" panose="02020603050405020304" pitchFamily="18" charset="0"/>
                <a:cs typeface="Times New Roman" panose="02020603050405020304" pitchFamily="18" charset="0"/>
              </a:rPr>
              <a:t>on of</a:t>
            </a:r>
            <a:r>
              <a:rPr lang="en-US" sz="3200" dirty="0">
                <a:latin typeface="Times New Roman" panose="02020603050405020304" pitchFamily="18" charset="0"/>
                <a:cs typeface="Times New Roman" panose="02020603050405020304" pitchFamily="18" charset="0"/>
              </a:rPr>
              <a:t> graduation papers/dissertations</a:t>
            </a:r>
          </a:p>
        </p:txBody>
      </p:sp>
      <p:sp>
        <p:nvSpPr>
          <p:cNvPr id="3" name="Content Placeholder 2">
            <a:extLst>
              <a:ext uri="{FF2B5EF4-FFF2-40B4-BE49-F238E27FC236}">
                <a16:creationId xmlns:a16="http://schemas.microsoft.com/office/drawing/2014/main" id="{24612B86-2B74-23F4-34EA-36A7311D0A8D}"/>
              </a:ext>
            </a:extLst>
          </p:cNvPr>
          <p:cNvSpPr>
            <a:spLocks noGrp="1"/>
          </p:cNvSpPr>
          <p:nvPr>
            <p:ph idx="1"/>
          </p:nvPr>
        </p:nvSpPr>
        <p:spPr>
          <a:xfrm>
            <a:off x="1511559" y="2133600"/>
            <a:ext cx="9993053" cy="3777622"/>
          </a:xfrm>
        </p:spPr>
        <p:txBody>
          <a:bodyPr/>
          <a:lstStyle/>
          <a:p>
            <a:r>
              <a:rPr lang="en-US" dirty="0">
                <a:latin typeface="Times New Roman" panose="02020603050405020304" pitchFamily="18" charset="0"/>
                <a:cs typeface="Times New Roman" panose="02020603050405020304" pitchFamily="18" charset="0"/>
              </a:rPr>
              <a:t>More than </a:t>
            </a:r>
            <a:r>
              <a:rPr lang="ro-RO" dirty="0">
                <a:latin typeface="Times New Roman" panose="02020603050405020304" pitchFamily="18" charset="0"/>
                <a:cs typeface="Times New Roman" panose="02020603050405020304" pitchFamily="18" charset="0"/>
              </a:rPr>
              <a:t>30</a:t>
            </a:r>
            <a:r>
              <a:rPr lang="en-US" dirty="0">
                <a:latin typeface="Times New Roman" panose="02020603050405020304" pitchFamily="18" charset="0"/>
                <a:cs typeface="Times New Roman" panose="02020603050405020304" pitchFamily="18" charset="0"/>
              </a:rPr>
              <a:t> graduation papers </a:t>
            </a:r>
            <a:r>
              <a:rPr lang="ro-RO" dirty="0">
                <a:latin typeface="Times New Roman" panose="02020603050405020304" pitchFamily="18" charset="0"/>
                <a:cs typeface="Times New Roman" panose="02020603050405020304" pitchFamily="18" charset="0"/>
              </a:rPr>
              <a:t>of </a:t>
            </a:r>
            <a:r>
              <a:rPr lang="ro-RO" dirty="0" err="1">
                <a:latin typeface="Times New Roman" panose="02020603050405020304" pitchFamily="18" charset="0"/>
                <a:cs typeface="Times New Roman" panose="02020603050405020304" pitchFamily="18" charset="0"/>
              </a:rPr>
              <a:t>students</a:t>
            </a:r>
            <a:r>
              <a:rPr lang="ro-RO" dirty="0">
                <a:latin typeface="Times New Roman" panose="02020603050405020304" pitchFamily="18" charset="0"/>
                <a:cs typeface="Times New Roman" panose="02020603050405020304" pitchFamily="18" charset="0"/>
              </a:rPr>
              <a:t> in </a:t>
            </a:r>
            <a:r>
              <a:rPr lang="ro-RO" dirty="0" err="1">
                <a:latin typeface="Times New Roman" panose="02020603050405020304" pitchFamily="18" charset="0"/>
                <a:cs typeface="Times New Roman" panose="02020603050405020304" pitchFamily="18" charset="0"/>
              </a:rPr>
              <a:t>Applied</a:t>
            </a:r>
            <a:r>
              <a:rPr lang="ro-RO" dirty="0">
                <a:latin typeface="Times New Roman" panose="02020603050405020304" pitchFamily="18" charset="0"/>
                <a:cs typeface="Times New Roman" panose="02020603050405020304" pitchFamily="18" charset="0"/>
              </a:rPr>
              <a:t> Modern </a:t>
            </a:r>
            <a:r>
              <a:rPr lang="ro-RO" dirty="0" err="1">
                <a:latin typeface="Times New Roman" panose="02020603050405020304" pitchFamily="18" charset="0"/>
                <a:cs typeface="Times New Roman" panose="02020603050405020304" pitchFamily="18" charset="0"/>
              </a:rPr>
              <a:t>Languages</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(topics from British and American Culture and </a:t>
            </a:r>
            <a:r>
              <a:rPr lang="en-US" dirty="0" err="1">
                <a:latin typeface="Times New Roman" panose="02020603050405020304" pitchFamily="18" charset="0"/>
                <a:cs typeface="Times New Roman" panose="02020603050405020304" pitchFamily="18" charset="0"/>
              </a:rPr>
              <a:t>Civilisation</a:t>
            </a:r>
            <a:r>
              <a:rPr lang="en-US" dirty="0">
                <a:latin typeface="Times New Roman" panose="02020603050405020304" pitchFamily="18" charset="0"/>
                <a:cs typeface="Times New Roman" panose="02020603050405020304" pitchFamily="18" charset="0"/>
              </a:rPr>
              <a:t>, Cultural Representations, terminology, translations, subtitling) </a:t>
            </a:r>
            <a:r>
              <a:rPr lang="ro-RO" dirty="0" err="1">
                <a:latin typeface="Times New Roman" panose="02020603050405020304" pitchFamily="18" charset="0"/>
                <a:cs typeface="Times New Roman" panose="02020603050405020304" pitchFamily="18" charset="0"/>
              </a:rPr>
              <a:t>and</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dissertations </a:t>
            </a:r>
            <a:r>
              <a:rPr lang="ro-RO" dirty="0">
                <a:latin typeface="Times New Roman" panose="02020603050405020304" pitchFamily="18" charset="0"/>
                <a:cs typeface="Times New Roman" panose="02020603050405020304" pitchFamily="18" charset="0"/>
              </a:rPr>
              <a:t>of </a:t>
            </a:r>
            <a:r>
              <a:rPr lang="ro-RO" dirty="0" err="1">
                <a:latin typeface="Times New Roman" panose="02020603050405020304" pitchFamily="18" charset="0"/>
                <a:cs typeface="Times New Roman" panose="02020603050405020304" pitchFamily="18" charset="0"/>
              </a:rPr>
              <a:t>students</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in Translation Studies and Institutional Communication;</a:t>
            </a:r>
          </a:p>
          <a:p>
            <a:r>
              <a:rPr lang="en-US" dirty="0">
                <a:latin typeface="Times New Roman" panose="02020603050405020304" pitchFamily="18" charset="0"/>
                <a:cs typeface="Times New Roman" panose="02020603050405020304" pitchFamily="18" charset="0"/>
              </a:rPr>
              <a:t>Member of the </a:t>
            </a:r>
            <a:r>
              <a:rPr lang="ro-RO" dirty="0">
                <a:latin typeface="Times New Roman" panose="02020603050405020304" pitchFamily="18" charset="0"/>
                <a:cs typeface="Times New Roman" panose="02020603050405020304" pitchFamily="18" charset="0"/>
              </a:rPr>
              <a:t>final </a:t>
            </a:r>
            <a:r>
              <a:rPr lang="ro-RO" dirty="0" err="1">
                <a:latin typeface="Times New Roman" panose="02020603050405020304" pitchFamily="18" charset="0"/>
                <a:cs typeface="Times New Roman" panose="02020603050405020304" pitchFamily="18" charset="0"/>
              </a:rPr>
              <a:t>examination</a:t>
            </a:r>
            <a:r>
              <a:rPr lang="en-US" dirty="0">
                <a:latin typeface="Times New Roman" panose="02020603050405020304" pitchFamily="18" charset="0"/>
                <a:cs typeface="Times New Roman" panose="02020603050405020304" pitchFamily="18" charset="0"/>
              </a:rPr>
              <a:t> board (B.A. in Applied Modern Languages – 2019-202</a:t>
            </a:r>
            <a:r>
              <a:rPr lang="ro-RO" dirty="0">
                <a:latin typeface="Times New Roman" panose="02020603050405020304" pitchFamily="18" charset="0"/>
                <a:cs typeface="Times New Roman" panose="02020603050405020304" pitchFamily="18" charset="0"/>
              </a:rPr>
              <a:t>3</a:t>
            </a:r>
            <a:r>
              <a:rPr lang="en-US" dirty="0">
                <a:latin typeface="Times New Roman" panose="02020603050405020304" pitchFamily="18" charset="0"/>
                <a:cs typeface="Times New Roman" panose="02020603050405020304" pitchFamily="18" charset="0"/>
              </a:rPr>
              <a:t>, M.A. in Translation and Interpreting – 2020, B.A. in Applied Modern Languages – Faculty of Letters – 2021-</a:t>
            </a:r>
            <a:r>
              <a:rPr lang="ro-RO" dirty="0">
                <a:latin typeface="Times New Roman" panose="02020603050405020304" pitchFamily="18" charset="0"/>
                <a:cs typeface="Times New Roman" panose="02020603050405020304" pitchFamily="18" charset="0"/>
              </a:rPr>
              <a:t>2023</a:t>
            </a:r>
            <a:r>
              <a:rPr lang="en-US" dirty="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Author of the guide </a:t>
            </a:r>
            <a:r>
              <a:rPr lang="ro-RO" dirty="0">
                <a:latin typeface="Times New Roman" panose="02020603050405020304" pitchFamily="18" charset="0"/>
                <a:cs typeface="Times New Roman" panose="02020603050405020304" pitchFamily="18" charset="0"/>
              </a:rPr>
              <a:t>for </a:t>
            </a:r>
            <a:r>
              <a:rPr lang="ro-RO" dirty="0" err="1">
                <a:latin typeface="Times New Roman" panose="02020603050405020304" pitchFamily="18" charset="0"/>
                <a:cs typeface="Times New Roman" panose="02020603050405020304" pitchFamily="18" charset="0"/>
              </a:rPr>
              <a:t>writing</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the</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graduation</a:t>
            </a:r>
            <a:r>
              <a:rPr lang="ro-RO" dirty="0">
                <a:latin typeface="Times New Roman" panose="02020603050405020304" pitchFamily="18" charset="0"/>
                <a:cs typeface="Times New Roman" panose="02020603050405020304" pitchFamily="18" charset="0"/>
              </a:rPr>
              <a:t> </a:t>
            </a:r>
            <a:r>
              <a:rPr lang="ro-RO" dirty="0" err="1">
                <a:latin typeface="Times New Roman" panose="02020603050405020304" pitchFamily="18" charset="0"/>
                <a:cs typeface="Times New Roman" panose="02020603050405020304" pitchFamily="18" charset="0"/>
              </a:rPr>
              <a:t>paper</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and final examination topics.</a:t>
            </a:r>
          </a:p>
        </p:txBody>
      </p:sp>
    </p:spTree>
    <p:extLst>
      <p:ext uri="{BB962C8B-B14F-4D97-AF65-F5344CB8AC3E}">
        <p14:creationId xmlns:p14="http://schemas.microsoft.com/office/powerpoint/2010/main" val="17103559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8EEEA-56DF-873D-E12E-D72071E3A2B1}"/>
              </a:ext>
            </a:extLst>
          </p:cNvPr>
          <p:cNvSpPr>
            <a:spLocks noGrp="1"/>
          </p:cNvSpPr>
          <p:nvPr>
            <p:ph type="title"/>
          </p:nvPr>
        </p:nvSpPr>
        <p:spPr>
          <a:xfrm>
            <a:off x="1615736" y="624110"/>
            <a:ext cx="9888877" cy="769684"/>
          </a:xfrm>
        </p:spPr>
        <p:txBody>
          <a:bodyPr>
            <a:normAutofit/>
          </a:bodyPr>
          <a:lstStyle/>
          <a:p>
            <a:r>
              <a:rPr lang="en-US" dirty="0">
                <a:latin typeface="Times New Roman" panose="02020603050405020304" pitchFamily="18" charset="0"/>
                <a:cs typeface="Times New Roman" panose="02020603050405020304" pitchFamily="18" charset="0"/>
              </a:rPr>
              <a:t>Curriculum design/ ARACIS and ANC files</a:t>
            </a:r>
          </a:p>
        </p:txBody>
      </p:sp>
      <p:sp>
        <p:nvSpPr>
          <p:cNvPr id="3" name="Content Placeholder 2">
            <a:extLst>
              <a:ext uri="{FF2B5EF4-FFF2-40B4-BE49-F238E27FC236}">
                <a16:creationId xmlns:a16="http://schemas.microsoft.com/office/drawing/2014/main" id="{77011105-E2EE-E324-29A9-654946AD92FA}"/>
              </a:ext>
            </a:extLst>
          </p:cNvPr>
          <p:cNvSpPr>
            <a:spLocks noGrp="1"/>
          </p:cNvSpPr>
          <p:nvPr>
            <p:ph idx="1"/>
          </p:nvPr>
        </p:nvSpPr>
        <p:spPr>
          <a:xfrm>
            <a:off x="1083076" y="1811045"/>
            <a:ext cx="10421536" cy="4100177"/>
          </a:xfrm>
        </p:spPr>
        <p:txBody>
          <a:bodyPr>
            <a:normAutofit/>
          </a:bodyPr>
          <a:lstStyle/>
          <a:p>
            <a:r>
              <a:rPr lang="en-US" sz="1600" b="1" dirty="0">
                <a:latin typeface="Times New Roman" panose="02020603050405020304" pitchFamily="18" charset="0"/>
                <a:cs typeface="Times New Roman" panose="02020603050405020304" pitchFamily="18" charset="0"/>
              </a:rPr>
              <a:t>Modern Languages in Intercultural Dialogue </a:t>
            </a:r>
          </a:p>
          <a:p>
            <a:pPr marL="0" indent="0">
              <a:buNone/>
            </a:pPr>
            <a:r>
              <a:rPr lang="en-US" sz="1600" dirty="0">
                <a:latin typeface="Times New Roman" panose="02020603050405020304" pitchFamily="18" charset="0"/>
                <a:cs typeface="Times New Roman" panose="02020603050405020304" pitchFamily="18" charset="0"/>
              </a:rPr>
              <a:t>Linguistics-oriented professional master’s </a:t>
            </a:r>
            <a:r>
              <a:rPr lang="en-US" sz="1600" dirty="0" err="1">
                <a:latin typeface="Times New Roman" panose="02020603050405020304" pitchFamily="18" charset="0"/>
                <a:cs typeface="Times New Roman" panose="02020603050405020304" pitchFamily="18" charset="0"/>
              </a:rPr>
              <a:t>programme</a:t>
            </a:r>
            <a:r>
              <a:rPr lang="en-US" sz="1600" dirty="0">
                <a:latin typeface="Times New Roman" panose="02020603050405020304" pitchFamily="18" charset="0"/>
                <a:cs typeface="Times New Roman" panose="02020603050405020304" pitchFamily="18" charset="0"/>
              </a:rPr>
              <a:t> tailored for Moldovan students;</a:t>
            </a:r>
          </a:p>
          <a:p>
            <a:pPr marL="0" indent="0">
              <a:buNone/>
            </a:pPr>
            <a:r>
              <a:rPr lang="en-US" sz="1600" dirty="0">
                <a:latin typeface="Times New Roman" panose="02020603050405020304" pitchFamily="18" charset="0"/>
                <a:cs typeface="Times New Roman" panose="02020603050405020304" pitchFamily="18" charset="0"/>
              </a:rPr>
              <a:t>Romanian, Russian and English;</a:t>
            </a:r>
          </a:p>
          <a:p>
            <a:pPr marL="0" indent="0">
              <a:buNone/>
            </a:pPr>
            <a:r>
              <a:rPr lang="en-US" sz="1600" dirty="0">
                <a:latin typeface="Times New Roman" panose="02020603050405020304" pitchFamily="18" charset="0"/>
                <a:cs typeface="Times New Roman" panose="02020603050405020304" pitchFamily="18" charset="0"/>
              </a:rPr>
              <a:t>Digital applications, subtitling and dubbing, interpreting, language for specific purposes, intercultural communication, etc.</a:t>
            </a:r>
          </a:p>
          <a:p>
            <a:pPr marL="0" indent="0">
              <a:buNone/>
            </a:pPr>
            <a:endParaRPr lang="en-US" sz="1600" dirty="0">
              <a:latin typeface="Times New Roman" panose="02020603050405020304" pitchFamily="18" charset="0"/>
              <a:cs typeface="Times New Roman" panose="02020603050405020304" pitchFamily="18" charset="0"/>
            </a:endParaRPr>
          </a:p>
          <a:p>
            <a:r>
              <a:rPr lang="en-US" sz="1600" b="1" dirty="0">
                <a:latin typeface="Times New Roman" panose="02020603050405020304" pitchFamily="18" charset="0"/>
                <a:cs typeface="Times New Roman" panose="02020603050405020304" pitchFamily="18" charset="0"/>
              </a:rPr>
              <a:t>Translation and Interpreting (English and French) </a:t>
            </a:r>
          </a:p>
          <a:p>
            <a:pPr marL="0" indent="0">
              <a:buNone/>
            </a:pPr>
            <a:r>
              <a:rPr lang="en-US" sz="1600" dirty="0">
                <a:latin typeface="Times New Roman" panose="02020603050405020304" pitchFamily="18" charset="0"/>
                <a:cs typeface="Times New Roman" panose="02020603050405020304" pitchFamily="18" charset="0"/>
              </a:rPr>
              <a:t>B.A. </a:t>
            </a:r>
            <a:r>
              <a:rPr lang="en-US" sz="1600" dirty="0" err="1">
                <a:latin typeface="Times New Roman" panose="02020603050405020304" pitchFamily="18" charset="0"/>
                <a:cs typeface="Times New Roman" panose="02020603050405020304" pitchFamily="18" charset="0"/>
              </a:rPr>
              <a:t>programme</a:t>
            </a:r>
            <a:r>
              <a:rPr lang="en-US" sz="1600" dirty="0">
                <a:latin typeface="Times New Roman" panose="02020603050405020304" pitchFamily="18" charset="0"/>
                <a:cs typeface="Times New Roman" panose="02020603050405020304" pitchFamily="18" charset="0"/>
              </a:rPr>
              <a:t> taught in Chisinau, Moldova and Ismail, Ukraine;</a:t>
            </a:r>
          </a:p>
          <a:p>
            <a:pPr marL="0" indent="0" algn="just">
              <a:buNone/>
            </a:pPr>
            <a:r>
              <a:rPr lang="en-US" sz="1600" dirty="0">
                <a:latin typeface="Times New Roman" panose="02020603050405020304" pitchFamily="18" charset="0"/>
                <a:cs typeface="Times New Roman" panose="02020603050405020304" pitchFamily="18" charset="0"/>
              </a:rPr>
              <a:t>Two possible avenues, based on elective courses, starting with the second year of study – literary translation (including courses in narratology, cultural representations, new media, drama and poetry translation, etc.) and specialized translation (including courses in CAT, IT and corpus linguistics, terminological databases, conference interpreting, English/French for economics, law, engineering, medicine, etc.).</a:t>
            </a:r>
          </a:p>
        </p:txBody>
      </p:sp>
    </p:spTree>
    <p:extLst>
      <p:ext uri="{BB962C8B-B14F-4D97-AF65-F5344CB8AC3E}">
        <p14:creationId xmlns:p14="http://schemas.microsoft.com/office/powerpoint/2010/main" val="21182121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21877-2FCC-872B-E3B4-CDD5063504A4}"/>
              </a:ext>
            </a:extLst>
          </p:cNvPr>
          <p:cNvSpPr>
            <a:spLocks noGrp="1"/>
          </p:cNvSpPr>
          <p:nvPr>
            <p:ph type="title"/>
          </p:nvPr>
        </p:nvSpPr>
        <p:spPr>
          <a:xfrm>
            <a:off x="2265754" y="1828800"/>
            <a:ext cx="8911687" cy="852256"/>
          </a:xfrm>
        </p:spPr>
        <p:txBody>
          <a:bodyPr>
            <a:normAutofit/>
          </a:bodyPr>
          <a:lstStyle/>
          <a:p>
            <a:r>
              <a:rPr lang="en-US" sz="3200" b="1" dirty="0">
                <a:latin typeface="Times New Roman" panose="02020603050405020304" pitchFamily="18" charset="0"/>
                <a:cs typeface="Times New Roman" panose="02020603050405020304" pitchFamily="18" charset="0"/>
              </a:rPr>
              <a:t>PART II – CAREER DEVELOPMENT PLAN</a:t>
            </a:r>
          </a:p>
        </p:txBody>
      </p:sp>
      <p:cxnSp>
        <p:nvCxnSpPr>
          <p:cNvPr id="4" name="Straight Arrow Connector 3">
            <a:extLst>
              <a:ext uri="{FF2B5EF4-FFF2-40B4-BE49-F238E27FC236}">
                <a16:creationId xmlns:a16="http://schemas.microsoft.com/office/drawing/2014/main" id="{EC813B4E-4143-84FA-4C10-E45685C59A68}"/>
              </a:ext>
            </a:extLst>
          </p:cNvPr>
          <p:cNvCxnSpPr/>
          <p:nvPr/>
        </p:nvCxnSpPr>
        <p:spPr>
          <a:xfrm flipH="1">
            <a:off x="3471167" y="2552330"/>
            <a:ext cx="2521258" cy="16778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 name="Rectangle: Rounded Corners 4">
            <a:extLst>
              <a:ext uri="{FF2B5EF4-FFF2-40B4-BE49-F238E27FC236}">
                <a16:creationId xmlns:a16="http://schemas.microsoft.com/office/drawing/2014/main" id="{508EEFB8-AA33-C655-3121-CBD6372E3453}"/>
              </a:ext>
            </a:extLst>
          </p:cNvPr>
          <p:cNvSpPr/>
          <p:nvPr/>
        </p:nvSpPr>
        <p:spPr>
          <a:xfrm>
            <a:off x="1979719" y="4305670"/>
            <a:ext cx="2982897" cy="1296140"/>
          </a:xfrm>
          <a:prstGeom prst="round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Times New Roman" panose="02020603050405020304" pitchFamily="18" charset="0"/>
                <a:cs typeface="Times New Roman" panose="02020603050405020304" pitchFamily="18" charset="0"/>
              </a:rPr>
              <a:t>Short-term</a:t>
            </a:r>
          </a:p>
        </p:txBody>
      </p:sp>
      <p:cxnSp>
        <p:nvCxnSpPr>
          <p:cNvPr id="9" name="Straight Arrow Connector 8">
            <a:extLst>
              <a:ext uri="{FF2B5EF4-FFF2-40B4-BE49-F238E27FC236}">
                <a16:creationId xmlns:a16="http://schemas.microsoft.com/office/drawing/2014/main" id="{18D2A127-2070-3979-2ADC-A4467C1F863A}"/>
              </a:ext>
            </a:extLst>
          </p:cNvPr>
          <p:cNvCxnSpPr>
            <a:cxnSpLocks/>
          </p:cNvCxnSpPr>
          <p:nvPr/>
        </p:nvCxnSpPr>
        <p:spPr>
          <a:xfrm>
            <a:off x="5992425" y="2567866"/>
            <a:ext cx="497152" cy="17378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1" name="Rectangle: Rounded Corners 10">
            <a:extLst>
              <a:ext uri="{FF2B5EF4-FFF2-40B4-BE49-F238E27FC236}">
                <a16:creationId xmlns:a16="http://schemas.microsoft.com/office/drawing/2014/main" id="{A9548F8F-F1AD-A32D-15F5-2CC5979AC6A4}"/>
              </a:ext>
            </a:extLst>
          </p:cNvPr>
          <p:cNvSpPr/>
          <p:nvPr/>
        </p:nvSpPr>
        <p:spPr>
          <a:xfrm>
            <a:off x="5015879" y="4313437"/>
            <a:ext cx="2787589" cy="1280604"/>
          </a:xfrm>
          <a:prstGeom prst="round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ro-RO" dirty="0">
                <a:solidFill>
                  <a:schemeClr val="tx1"/>
                </a:solidFill>
                <a:latin typeface="Times New Roman" panose="02020603050405020304" pitchFamily="18" charset="0"/>
                <a:cs typeface="Times New Roman" panose="02020603050405020304" pitchFamily="18" charset="0"/>
              </a:rPr>
              <a:t>L</a:t>
            </a:r>
            <a:r>
              <a:rPr lang="en-US" dirty="0" err="1">
                <a:solidFill>
                  <a:schemeClr val="tx1"/>
                </a:solidFill>
                <a:latin typeface="Times New Roman" panose="02020603050405020304" pitchFamily="18" charset="0"/>
                <a:cs typeface="Times New Roman" panose="02020603050405020304" pitchFamily="18" charset="0"/>
              </a:rPr>
              <a:t>ong</a:t>
            </a:r>
            <a:r>
              <a:rPr lang="en-US" dirty="0">
                <a:solidFill>
                  <a:schemeClr val="tx1"/>
                </a:solidFill>
                <a:latin typeface="Times New Roman" panose="02020603050405020304" pitchFamily="18" charset="0"/>
                <a:cs typeface="Times New Roman" panose="02020603050405020304" pitchFamily="18" charset="0"/>
              </a:rPr>
              <a:t>-term</a:t>
            </a:r>
          </a:p>
        </p:txBody>
      </p:sp>
      <p:cxnSp>
        <p:nvCxnSpPr>
          <p:cNvPr id="13" name="Straight Arrow Connector 12">
            <a:extLst>
              <a:ext uri="{FF2B5EF4-FFF2-40B4-BE49-F238E27FC236}">
                <a16:creationId xmlns:a16="http://schemas.microsoft.com/office/drawing/2014/main" id="{D88617D1-E3FF-8BED-7279-A26FEFAA21FF}"/>
              </a:ext>
            </a:extLst>
          </p:cNvPr>
          <p:cNvCxnSpPr/>
          <p:nvPr/>
        </p:nvCxnSpPr>
        <p:spPr>
          <a:xfrm>
            <a:off x="5992425" y="2567866"/>
            <a:ext cx="3154532" cy="16090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Rectangle: Rounded Corners 13">
            <a:extLst>
              <a:ext uri="{FF2B5EF4-FFF2-40B4-BE49-F238E27FC236}">
                <a16:creationId xmlns:a16="http://schemas.microsoft.com/office/drawing/2014/main" id="{3BC955D3-F316-DE54-5901-9F4FF49C8094}"/>
              </a:ext>
            </a:extLst>
          </p:cNvPr>
          <p:cNvSpPr/>
          <p:nvPr/>
        </p:nvSpPr>
        <p:spPr>
          <a:xfrm>
            <a:off x="7856731" y="4313437"/>
            <a:ext cx="2787589" cy="1232886"/>
          </a:xfrm>
          <a:prstGeom prst="roundRect">
            <a:avLst/>
          </a:prstGeom>
          <a:solidFill>
            <a:schemeClr val="accent3">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Times New Roman" panose="02020603050405020304" pitchFamily="18" charset="0"/>
                <a:cs typeface="Times New Roman" panose="02020603050405020304" pitchFamily="18" charset="0"/>
              </a:rPr>
              <a:t>Doctoral supervision</a:t>
            </a:r>
          </a:p>
        </p:txBody>
      </p:sp>
    </p:spTree>
    <p:extLst>
      <p:ext uri="{BB962C8B-B14F-4D97-AF65-F5344CB8AC3E}">
        <p14:creationId xmlns:p14="http://schemas.microsoft.com/office/powerpoint/2010/main" val="21460692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6A8354-0B6B-5CF0-7584-931FAF843BD1}"/>
              </a:ext>
            </a:extLst>
          </p:cNvPr>
          <p:cNvSpPr>
            <a:spLocks noGrp="1"/>
          </p:cNvSpPr>
          <p:nvPr>
            <p:ph type="title"/>
          </p:nvPr>
        </p:nvSpPr>
        <p:spPr>
          <a:xfrm>
            <a:off x="1624615" y="624110"/>
            <a:ext cx="9879998" cy="805195"/>
          </a:xfrm>
        </p:spPr>
        <p:txBody>
          <a:bodyPr/>
          <a:lstStyle/>
          <a:p>
            <a:r>
              <a:rPr lang="en-US" dirty="0">
                <a:latin typeface="Times New Roman" panose="02020603050405020304" pitchFamily="18" charset="0"/>
                <a:cs typeface="Times New Roman" panose="02020603050405020304" pitchFamily="18" charset="0"/>
              </a:rPr>
              <a:t>Works in progress/under evaluation</a:t>
            </a:r>
          </a:p>
        </p:txBody>
      </p:sp>
      <p:sp>
        <p:nvSpPr>
          <p:cNvPr id="3" name="Content Placeholder 2">
            <a:extLst>
              <a:ext uri="{FF2B5EF4-FFF2-40B4-BE49-F238E27FC236}">
                <a16:creationId xmlns:a16="http://schemas.microsoft.com/office/drawing/2014/main" id="{CD013C99-9FD9-CD74-363B-E94BB3713192}"/>
              </a:ext>
            </a:extLst>
          </p:cNvPr>
          <p:cNvSpPr>
            <a:spLocks noGrp="1"/>
          </p:cNvSpPr>
          <p:nvPr>
            <p:ph idx="1"/>
          </p:nvPr>
        </p:nvSpPr>
        <p:spPr>
          <a:xfrm>
            <a:off x="1455938" y="2133600"/>
            <a:ext cx="10048674" cy="3777622"/>
          </a:xfrm>
        </p:spPr>
        <p:txBody>
          <a:bodyPr>
            <a:normAutofit fontScale="92500" lnSpcReduction="10000"/>
          </a:bodyPr>
          <a:lstStyle/>
          <a:p>
            <a:pPr algn="just"/>
            <a:r>
              <a:rPr lang="en-US" dirty="0">
                <a:latin typeface="Times New Roman" panose="02020603050405020304" pitchFamily="18" charset="0"/>
                <a:cs typeface="Times New Roman" panose="02020603050405020304" pitchFamily="18" charset="0"/>
              </a:rPr>
              <a:t>“Mapping Gendered Spaces in </a:t>
            </a:r>
            <a:r>
              <a:rPr lang="en-US" i="1" dirty="0">
                <a:latin typeface="Times New Roman" panose="02020603050405020304" pitchFamily="18" charset="0"/>
                <a:cs typeface="Times New Roman" panose="02020603050405020304" pitchFamily="18" charset="0"/>
              </a:rPr>
              <a:t>The Hours</a:t>
            </a:r>
            <a:r>
              <a:rPr lang="en-US" dirty="0">
                <a:latin typeface="Times New Roman" panose="02020603050405020304" pitchFamily="18" charset="0"/>
                <a:cs typeface="Times New Roman" panose="02020603050405020304" pitchFamily="18" charset="0"/>
              </a:rPr>
              <a:t>” (with M. Praisler; accepted for the RAAS – Fulbright Conference, Constanta, October 2023)</a:t>
            </a:r>
          </a:p>
          <a:p>
            <a:pPr algn="just"/>
            <a:r>
              <a:rPr lang="en-US" dirty="0">
                <a:latin typeface="Times New Roman" panose="02020603050405020304" pitchFamily="18" charset="0"/>
                <a:cs typeface="Times New Roman" panose="02020603050405020304" pitchFamily="18" charset="0"/>
              </a:rPr>
              <a:t>“On the Acceptability of Indirect Translation” – accepted for ICCR 2023 Conference (Chisinau, November 2023);</a:t>
            </a:r>
          </a:p>
          <a:p>
            <a:pPr algn="just"/>
            <a:r>
              <a:rPr lang="en-US" dirty="0">
                <a:latin typeface="Times New Roman" panose="02020603050405020304" pitchFamily="18" charset="0"/>
                <a:cs typeface="Times New Roman" panose="02020603050405020304" pitchFamily="18" charset="0"/>
              </a:rPr>
              <a:t>“From Postmodernism, with love: Neo-Victorian sexual/textual politics in </a:t>
            </a:r>
            <a:r>
              <a:rPr lang="en-US" i="1" dirty="0">
                <a:latin typeface="Times New Roman" panose="02020603050405020304" pitchFamily="18" charset="0"/>
                <a:cs typeface="Times New Roman" panose="02020603050405020304" pitchFamily="18" charset="0"/>
              </a:rPr>
              <a:t>The French Lieutenant’s Woman</a:t>
            </a:r>
            <a:r>
              <a:rPr lang="en-US" dirty="0">
                <a:latin typeface="Times New Roman" panose="02020603050405020304" pitchFamily="18" charset="0"/>
                <a:cs typeface="Times New Roman" panose="02020603050405020304" pitchFamily="18" charset="0"/>
              </a:rPr>
              <a:t>” – co-authored with M. Praisler, submitted to </a:t>
            </a:r>
            <a:r>
              <a:rPr lang="en-US" i="1" dirty="0">
                <a:latin typeface="Times New Roman" panose="02020603050405020304" pitchFamily="18" charset="0"/>
                <a:cs typeface="Times New Roman" panose="02020603050405020304" pitchFamily="18" charset="0"/>
              </a:rPr>
              <a:t>Humanities and Social Sciences Communications</a:t>
            </a:r>
            <a:r>
              <a:rPr lang="en-US" dirty="0">
                <a:latin typeface="Times New Roman" panose="02020603050405020304" pitchFamily="18" charset="0"/>
                <a:cs typeface="Times New Roman" panose="02020603050405020304" pitchFamily="18" charset="0"/>
              </a:rPr>
              <a:t> (Springer Nature);</a:t>
            </a:r>
          </a:p>
          <a:p>
            <a:pPr algn="just"/>
            <a:r>
              <a:rPr lang="en-US" dirty="0">
                <a:latin typeface="Times New Roman" panose="02020603050405020304" pitchFamily="18" charset="0"/>
                <a:cs typeface="Times New Roman" panose="02020603050405020304" pitchFamily="18" charset="0"/>
              </a:rPr>
              <a:t>“Metafiction, Theatre Festivals, and Prison Art: Margaret Atwood’s Re-telling of </a:t>
            </a:r>
            <a:r>
              <a:rPr lang="en-US" i="1" dirty="0">
                <a:latin typeface="Times New Roman" panose="02020603050405020304" pitchFamily="18" charset="0"/>
                <a:cs typeface="Times New Roman" panose="02020603050405020304" pitchFamily="18" charset="0"/>
              </a:rPr>
              <a:t>The Tempest</a:t>
            </a:r>
            <a:r>
              <a:rPr lang="en-US" dirty="0">
                <a:latin typeface="Times New Roman" panose="02020603050405020304" pitchFamily="18" charset="0"/>
                <a:cs typeface="Times New Roman" panose="02020603050405020304" pitchFamily="18" charset="0"/>
              </a:rPr>
              <a:t>” – delivered at the Triennial International Conference of the Central European Association for Canadian Studies (Budapest, Hungary, October 2022) (publication estimated: 2024, </a:t>
            </a:r>
            <a:r>
              <a:rPr lang="en-US" dirty="0" err="1">
                <a:latin typeface="Times New Roman" panose="02020603050405020304" pitchFamily="18" charset="0"/>
                <a:cs typeface="Times New Roman" panose="02020603050405020304" pitchFamily="18" charset="0"/>
              </a:rPr>
              <a:t>L’Harmattan</a:t>
            </a:r>
            <a:r>
              <a:rPr lang="en-US" dirty="0">
                <a:latin typeface="Times New Roman" panose="02020603050405020304" pitchFamily="18" charset="0"/>
                <a:cs typeface="Times New Roman" panose="02020603050405020304" pitchFamily="18" charset="0"/>
              </a:rPr>
              <a:t>, Paris).</a:t>
            </a:r>
          </a:p>
          <a:p>
            <a:pPr algn="just"/>
            <a:r>
              <a:rPr lang="en-US" dirty="0">
                <a:latin typeface="Times New Roman" panose="02020603050405020304" pitchFamily="18" charset="0"/>
                <a:cs typeface="Times New Roman" panose="02020603050405020304" pitchFamily="18" charset="0"/>
              </a:rPr>
              <a:t>“On the Shoulders of Giants: Retranslating Christopher Marlowe's </a:t>
            </a:r>
            <a:r>
              <a:rPr lang="en-US" i="1" dirty="0">
                <a:latin typeface="Times New Roman" panose="02020603050405020304" pitchFamily="18" charset="0"/>
                <a:cs typeface="Times New Roman" panose="02020603050405020304" pitchFamily="18" charset="0"/>
              </a:rPr>
              <a:t>Tamburlaine the Great</a:t>
            </a:r>
            <a:r>
              <a:rPr lang="en-US" dirty="0">
                <a:latin typeface="Times New Roman" panose="02020603050405020304" pitchFamily="18" charset="0"/>
                <a:cs typeface="Times New Roman" panose="02020603050405020304" pitchFamily="18" charset="0"/>
              </a:rPr>
              <a:t>”</a:t>
            </a:r>
            <a:r>
              <a:rPr lang="en-US" i="1" dirty="0">
                <a:latin typeface="Times New Roman" panose="02020603050405020304" pitchFamily="18" charset="0"/>
                <a:cs typeface="Times New Roman" panose="02020603050405020304" pitchFamily="18" charset="0"/>
              </a:rPr>
              <a:t> – </a:t>
            </a:r>
            <a:r>
              <a:rPr lang="en-US" dirty="0">
                <a:latin typeface="Times New Roman" panose="02020603050405020304" pitchFamily="18" charset="0"/>
                <a:cs typeface="Times New Roman" panose="02020603050405020304" pitchFamily="18" charset="0"/>
              </a:rPr>
              <a:t>to be submitted.</a:t>
            </a:r>
          </a:p>
          <a:p>
            <a:pPr algn="just"/>
            <a:r>
              <a:rPr lang="en-US" dirty="0">
                <a:latin typeface="Times New Roman" panose="02020603050405020304" pitchFamily="18" charset="0"/>
                <a:cs typeface="Times New Roman" panose="02020603050405020304" pitchFamily="18" charset="0"/>
              </a:rPr>
              <a:t>“A Wonderful and Terrible Drama”: Rewriting </a:t>
            </a:r>
            <a:r>
              <a:rPr lang="en-US" i="1" dirty="0">
                <a:latin typeface="Times New Roman" panose="02020603050405020304" pitchFamily="18" charset="0"/>
                <a:cs typeface="Times New Roman" panose="02020603050405020304" pitchFamily="18" charset="0"/>
              </a:rPr>
              <a:t>Hamlet</a:t>
            </a:r>
            <a:r>
              <a:rPr lang="en-US" dirty="0">
                <a:latin typeface="Times New Roman" panose="02020603050405020304" pitchFamily="18" charset="0"/>
                <a:cs typeface="Times New Roman" panose="02020603050405020304" pitchFamily="18" charset="0"/>
              </a:rPr>
              <a:t> with a Totalitarian Twist – to be submitted.</a:t>
            </a:r>
          </a:p>
          <a:p>
            <a:pPr algn="just"/>
            <a:endParaRPr lang="en-US"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00477587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28651-13F5-49EE-B4C6-10FE9D663625}"/>
              </a:ext>
            </a:extLst>
          </p:cNvPr>
          <p:cNvSpPr>
            <a:spLocks noGrp="1"/>
          </p:cNvSpPr>
          <p:nvPr>
            <p:ph type="title"/>
          </p:nvPr>
        </p:nvSpPr>
        <p:spPr>
          <a:xfrm>
            <a:off x="2021425" y="722082"/>
            <a:ext cx="8911687" cy="616582"/>
          </a:xfrm>
        </p:spPr>
        <p:txBody>
          <a:bodyPr>
            <a:normAutofit fontScale="90000"/>
          </a:bodyPr>
          <a:lstStyle/>
          <a:p>
            <a:r>
              <a:rPr lang="en-US" sz="4000" b="1" dirty="0">
                <a:latin typeface="Times New Roman" panose="02020603050405020304" pitchFamily="18" charset="0"/>
                <a:cs typeface="Times New Roman" panose="02020603050405020304" pitchFamily="18" charset="0"/>
              </a:rPr>
              <a:t>Long-term</a:t>
            </a:r>
            <a:r>
              <a:rPr lang="en-US" sz="2800" b="1" dirty="0">
                <a:latin typeface="Times New Roman" panose="02020603050405020304" pitchFamily="18" charset="0"/>
                <a:cs typeface="Times New Roman" panose="02020603050405020304" pitchFamily="18" charset="0"/>
              </a:rPr>
              <a:t> </a:t>
            </a:r>
            <a:r>
              <a:rPr lang="en-US" sz="4000" b="1" dirty="0">
                <a:latin typeface="Times New Roman" panose="02020603050405020304" pitchFamily="18" charset="0"/>
                <a:cs typeface="Times New Roman" panose="02020603050405020304" pitchFamily="18" charset="0"/>
              </a:rPr>
              <a:t>research plans</a:t>
            </a:r>
            <a:endParaRPr lang="en-US" sz="28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6C428328-CD32-4821-9837-3736ADF5D80C}"/>
              </a:ext>
            </a:extLst>
          </p:cNvPr>
          <p:cNvSpPr>
            <a:spLocks noGrp="1"/>
          </p:cNvSpPr>
          <p:nvPr>
            <p:ph idx="1"/>
          </p:nvPr>
        </p:nvSpPr>
        <p:spPr>
          <a:xfrm>
            <a:off x="1056443" y="2032986"/>
            <a:ext cx="10438872" cy="4181383"/>
          </a:xfrm>
        </p:spPr>
        <p:txBody>
          <a:bodyPr>
            <a:noAutofit/>
          </a:bodyPr>
          <a:lstStyle/>
          <a:p>
            <a:pPr algn="just">
              <a:lnSpc>
                <a:spcPct val="150000"/>
              </a:lnSpc>
            </a:pPr>
            <a:r>
              <a:rPr lang="en-US" dirty="0">
                <a:latin typeface="Times New Roman" panose="02020603050405020304" pitchFamily="18" charset="0"/>
                <a:cs typeface="Times New Roman" panose="02020603050405020304" pitchFamily="18" charset="0"/>
              </a:rPr>
              <a:t>A monograph on intercultural dialogue in contemporary fiction based on the works of Mohsin Hamid;</a:t>
            </a:r>
          </a:p>
          <a:p>
            <a:pPr algn="just">
              <a:lnSpc>
                <a:spcPct val="150000"/>
              </a:lnSpc>
            </a:pPr>
            <a:r>
              <a:rPr lang="en-US" i="1" dirty="0">
                <a:solidFill>
                  <a:srgbClr val="000000"/>
                </a:solidFill>
                <a:latin typeface="Times New Roman" panose="02020603050405020304" pitchFamily="18" charset="0"/>
                <a:cs typeface="Times New Roman" panose="02020603050405020304" pitchFamily="18" charset="0"/>
              </a:rPr>
              <a:t>A Cultural Herstory of England: From Elizabeth I and Mary Sidney to Elizabeth II and J.K. Rowling</a:t>
            </a:r>
            <a:r>
              <a:rPr lang="en-US" dirty="0">
                <a:solidFill>
                  <a:srgbClr val="000000"/>
                </a:solidFill>
                <a:latin typeface="Times New Roman" panose="02020603050405020304" pitchFamily="18" charset="0"/>
                <a:cs typeface="Times New Roman" panose="02020603050405020304" pitchFamily="18" charset="0"/>
              </a:rPr>
              <a:t>;</a:t>
            </a:r>
          </a:p>
          <a:p>
            <a:pPr algn="just">
              <a:lnSpc>
                <a:spcPct val="150000"/>
              </a:lnSpc>
            </a:pPr>
            <a:r>
              <a:rPr lang="en-US" dirty="0">
                <a:solidFill>
                  <a:srgbClr val="000000"/>
                </a:solidFill>
                <a:latin typeface="Times New Roman" panose="02020603050405020304" pitchFamily="18" charset="0"/>
                <a:cs typeface="Times New Roman" panose="02020603050405020304" pitchFamily="18" charset="0"/>
              </a:rPr>
              <a:t>Conference: </a:t>
            </a:r>
            <a:r>
              <a:rPr lang="en-US" i="1" dirty="0">
                <a:solidFill>
                  <a:srgbClr val="000000"/>
                </a:solidFill>
                <a:latin typeface="Times New Roman" panose="02020603050405020304" pitchFamily="18" charset="0"/>
                <a:cs typeface="Times New Roman" panose="02020603050405020304" pitchFamily="18" charset="0"/>
              </a:rPr>
              <a:t>(Re)Writing, (Re)Reading, (Re)Translating </a:t>
            </a:r>
            <a:r>
              <a:rPr lang="en-US" dirty="0">
                <a:solidFill>
                  <a:srgbClr val="000000"/>
                </a:solidFill>
                <a:latin typeface="Times New Roman" panose="02020603050405020304" pitchFamily="18" charset="0"/>
                <a:cs typeface="Times New Roman" panose="02020603050405020304" pitchFamily="18" charset="0"/>
              </a:rPr>
              <a:t>with the support of the Romanian Writers’ Union;</a:t>
            </a:r>
          </a:p>
          <a:p>
            <a:pPr algn="just">
              <a:lnSpc>
                <a:spcPct val="150000"/>
              </a:lnSpc>
            </a:pPr>
            <a:r>
              <a:rPr lang="en-US" dirty="0">
                <a:solidFill>
                  <a:srgbClr val="000000"/>
                </a:solidFill>
                <a:latin typeface="Times New Roman" panose="02020603050405020304" pitchFamily="18" charset="0"/>
                <a:cs typeface="Times New Roman" panose="02020603050405020304" pitchFamily="18" charset="0"/>
              </a:rPr>
              <a:t>Affiliation to a Doctoral School;</a:t>
            </a:r>
          </a:p>
          <a:p>
            <a:pPr algn="just">
              <a:lnSpc>
                <a:spcPct val="150000"/>
              </a:lnSpc>
            </a:pPr>
            <a:r>
              <a:rPr lang="en-US" dirty="0">
                <a:solidFill>
                  <a:srgbClr val="000000"/>
                </a:solidFill>
                <a:latin typeface="Times New Roman" panose="02020603050405020304" pitchFamily="18" charset="0"/>
                <a:cs typeface="Times New Roman" panose="02020603050405020304" pitchFamily="18" charset="0"/>
              </a:rPr>
              <a:t>Applying for a Fulbright research grant (</a:t>
            </a:r>
            <a:r>
              <a:rPr lang="en-US" i="1" dirty="0">
                <a:solidFill>
                  <a:srgbClr val="000000"/>
                </a:solidFill>
                <a:latin typeface="Times New Roman" panose="02020603050405020304" pitchFamily="18" charset="0"/>
                <a:cs typeface="Times New Roman" panose="02020603050405020304" pitchFamily="18" charset="0"/>
              </a:rPr>
              <a:t>9/11 through the looking-glass of memory and remembrance).</a:t>
            </a:r>
            <a:endParaRPr lang="en-US" dirty="0">
              <a:latin typeface="Times New Roman" panose="02020603050405020304" pitchFamily="18" charset="0"/>
              <a:cs typeface="Times New Roman" panose="02020603050405020304" pitchFamily="18" charset="0"/>
            </a:endParaRPr>
          </a:p>
          <a:p>
            <a:pPr algn="just">
              <a:lnSpc>
                <a:spcPct val="150000"/>
              </a:lnSpc>
            </a:pPr>
            <a:endParaRPr lang="en-US" dirty="0">
              <a:latin typeface="Times New Roman" panose="02020603050405020304" pitchFamily="18" charset="0"/>
              <a:cs typeface="Times New Roman" panose="02020603050405020304" pitchFamily="18" charset="0"/>
            </a:endParaRPr>
          </a:p>
          <a:p>
            <a:pPr marL="0" indent="0" algn="just">
              <a:lnSpc>
                <a:spcPct val="150000"/>
              </a:lnSpc>
              <a:buNone/>
            </a:pPr>
            <a:endParaRPr lang="en-US" dirty="0">
              <a:latin typeface="Times New Roman" panose="02020603050405020304" pitchFamily="18" charset="0"/>
              <a:cs typeface="Times New Roman" panose="02020603050405020304" pitchFamily="18" charset="0"/>
            </a:endParaRPr>
          </a:p>
          <a:p>
            <a:pPr marL="0" indent="0" algn="just">
              <a:lnSpc>
                <a:spcPct val="150000"/>
              </a:lnSpc>
              <a:buNone/>
            </a:pPr>
            <a:endParaRPr lang="en-US" i="1" dirty="0">
              <a:latin typeface="Times New Roman" panose="02020603050405020304" pitchFamily="18" charset="0"/>
              <a:cs typeface="Times New Roman" panose="02020603050405020304" pitchFamily="18" charset="0"/>
            </a:endParaRPr>
          </a:p>
        </p:txBody>
      </p:sp>
      <p:cxnSp>
        <p:nvCxnSpPr>
          <p:cNvPr id="10" name="Straight Arrow Connector 9">
            <a:extLst>
              <a:ext uri="{FF2B5EF4-FFF2-40B4-BE49-F238E27FC236}">
                <a16:creationId xmlns:a16="http://schemas.microsoft.com/office/drawing/2014/main" id="{8F372E59-3DE1-47B0-95A9-5A1D057182C1}"/>
              </a:ext>
            </a:extLst>
          </p:cNvPr>
          <p:cNvCxnSpPr/>
          <p:nvPr/>
        </p:nvCxnSpPr>
        <p:spPr>
          <a:xfrm>
            <a:off x="2351314" y="-2759529"/>
            <a:ext cx="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539473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3E492-2C9A-028F-B8CA-F5EB9259E397}"/>
              </a:ext>
            </a:extLst>
          </p:cNvPr>
          <p:cNvSpPr>
            <a:spLocks noGrp="1"/>
          </p:cNvSpPr>
          <p:nvPr>
            <p:ph type="title"/>
          </p:nvPr>
        </p:nvSpPr>
        <p:spPr>
          <a:xfrm>
            <a:off x="1980529" y="2927757"/>
            <a:ext cx="8911687" cy="864765"/>
          </a:xfrm>
        </p:spPr>
        <p:txBody>
          <a:bodyPr/>
          <a:lstStyle/>
          <a:p>
            <a:pPr algn="ctr"/>
            <a:r>
              <a:rPr lang="ro-RO" b="1" dirty="0">
                <a:latin typeface="Times New Roman" panose="02020603050405020304" pitchFamily="18" charset="0"/>
                <a:cs typeface="Times New Roman" panose="02020603050405020304" pitchFamily="18" charset="0"/>
              </a:rPr>
              <a:t>FICTIONAL EAST/WEST CLASHES</a:t>
            </a:r>
            <a:endParaRPr lang="en-US"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774453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2DFF6D-27C7-74C7-65C2-026F72F3AC29}"/>
              </a:ext>
            </a:extLst>
          </p:cNvPr>
          <p:cNvSpPr>
            <a:spLocks noGrp="1"/>
          </p:cNvSpPr>
          <p:nvPr>
            <p:ph type="title"/>
          </p:nvPr>
        </p:nvSpPr>
        <p:spPr>
          <a:xfrm>
            <a:off x="1615737" y="624110"/>
            <a:ext cx="9888876" cy="787440"/>
          </a:xfrm>
        </p:spPr>
        <p:txBody>
          <a:bodyPr/>
          <a:lstStyle/>
          <a:p>
            <a:r>
              <a:rPr lang="en-US" dirty="0">
                <a:latin typeface="Times New Roman" panose="02020603050405020304" pitchFamily="18" charset="0"/>
                <a:cs typeface="Times New Roman" panose="02020603050405020304" pitchFamily="18" charset="0"/>
              </a:rPr>
              <a:t>Avenues</a:t>
            </a:r>
            <a:r>
              <a:rPr lang="ro-RO" dirty="0">
                <a:latin typeface="Times New Roman" panose="02020603050405020304" pitchFamily="18" charset="0"/>
                <a:cs typeface="Times New Roman" panose="02020603050405020304" pitchFamily="18" charset="0"/>
              </a:rPr>
              <a:t> for d</a:t>
            </a:r>
            <a:r>
              <a:rPr lang="en-US" dirty="0" err="1">
                <a:latin typeface="Times New Roman" panose="02020603050405020304" pitchFamily="18" charset="0"/>
                <a:cs typeface="Times New Roman" panose="02020603050405020304" pitchFamily="18" charset="0"/>
              </a:rPr>
              <a:t>octoral</a:t>
            </a:r>
            <a:r>
              <a:rPr lang="en-US" dirty="0">
                <a:latin typeface="Times New Roman" panose="02020603050405020304" pitchFamily="18" charset="0"/>
                <a:cs typeface="Times New Roman" panose="02020603050405020304" pitchFamily="18" charset="0"/>
              </a:rPr>
              <a:t> scientific coordination</a:t>
            </a:r>
          </a:p>
        </p:txBody>
      </p:sp>
      <p:sp>
        <p:nvSpPr>
          <p:cNvPr id="3" name="Content Placeholder 2">
            <a:extLst>
              <a:ext uri="{FF2B5EF4-FFF2-40B4-BE49-F238E27FC236}">
                <a16:creationId xmlns:a16="http://schemas.microsoft.com/office/drawing/2014/main" id="{56320BF9-B239-55D7-ED0B-2D1850FFAEFD}"/>
              </a:ext>
            </a:extLst>
          </p:cNvPr>
          <p:cNvSpPr>
            <a:spLocks noGrp="1"/>
          </p:cNvSpPr>
          <p:nvPr>
            <p:ph idx="1"/>
          </p:nvPr>
        </p:nvSpPr>
        <p:spPr>
          <a:xfrm>
            <a:off x="1287262" y="2133600"/>
            <a:ext cx="10217350" cy="3777622"/>
          </a:xfrm>
        </p:spPr>
        <p:txBody>
          <a:bodyPr>
            <a:normAutofit/>
          </a:bodyPr>
          <a:lstStyle/>
          <a:p>
            <a:pPr algn="just"/>
            <a:r>
              <a:rPr lang="en-US" dirty="0">
                <a:latin typeface="Times New Roman" panose="02020603050405020304" pitchFamily="18" charset="0"/>
                <a:cs typeface="Times New Roman" panose="02020603050405020304" pitchFamily="18" charset="0"/>
              </a:rPr>
              <a:t>Political fiction, feminine writing, critical theory, film</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adaptation and Elizabethan drama may constitute </a:t>
            </a:r>
            <a:r>
              <a:rPr lang="ro-RO" dirty="0">
                <a:latin typeface="Times New Roman" panose="02020603050405020304" pitchFamily="18" charset="0"/>
                <a:cs typeface="Times New Roman" panose="02020603050405020304" pitchFamily="18" charset="0"/>
              </a:rPr>
              <a:t>just a </a:t>
            </a:r>
            <a:r>
              <a:rPr lang="ro-RO" dirty="0" err="1">
                <a:latin typeface="Times New Roman" panose="02020603050405020304" pitchFamily="18" charset="0"/>
                <a:cs typeface="Times New Roman" panose="02020603050405020304" pitchFamily="18" charset="0"/>
              </a:rPr>
              <a:t>few</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starting points for supporting</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postgraduate students</a:t>
            </a:r>
            <a:r>
              <a:rPr lang="ro-RO" dirty="0">
                <a:latin typeface="Times New Roman" panose="02020603050405020304" pitchFamily="18" charset="0"/>
                <a:cs typeface="Times New Roman" panose="02020603050405020304" pitchFamily="18" charset="0"/>
              </a:rPr>
              <a:t> in </a:t>
            </a:r>
            <a:r>
              <a:rPr lang="ro-RO" dirty="0" err="1">
                <a:latin typeface="Times New Roman" panose="02020603050405020304" pitchFamily="18" charset="0"/>
                <a:cs typeface="Times New Roman" panose="02020603050405020304" pitchFamily="18" charset="0"/>
              </a:rPr>
              <a:t>their</a:t>
            </a:r>
            <a:r>
              <a:rPr lang="ro-RO" dirty="0">
                <a:latin typeface="Times New Roman" panose="02020603050405020304" pitchFamily="18" charset="0"/>
                <a:cs typeface="Times New Roman" panose="02020603050405020304" pitchFamily="18" charset="0"/>
              </a:rPr>
              <a:t> doctoral </a:t>
            </a:r>
            <a:r>
              <a:rPr lang="ro-RO" dirty="0" err="1">
                <a:latin typeface="Times New Roman" panose="02020603050405020304" pitchFamily="18" charset="0"/>
                <a:cs typeface="Times New Roman" panose="02020603050405020304" pitchFamily="18" charset="0"/>
              </a:rPr>
              <a:t>endeavours</a:t>
            </a:r>
            <a:r>
              <a:rPr lang="ro-RO" dirty="0">
                <a:latin typeface="Times New Roman" panose="02020603050405020304" pitchFamily="18" charset="0"/>
                <a:cs typeface="Times New Roman" panose="02020603050405020304" pitchFamily="18" charset="0"/>
              </a:rPr>
              <a:t>;</a:t>
            </a:r>
          </a:p>
          <a:p>
            <a:pPr algn="just"/>
            <a:r>
              <a:rPr lang="en-US" dirty="0">
                <a:latin typeface="Times New Roman" panose="02020603050405020304" pitchFamily="18" charset="0"/>
                <a:cs typeface="Times New Roman" panose="02020603050405020304" pitchFamily="18" charset="0"/>
              </a:rPr>
              <a:t>Metafiction, rewritings, intertextual</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reworkings – </a:t>
            </a:r>
            <a:r>
              <a:rPr lang="ro-RO" dirty="0" err="1">
                <a:latin typeface="Times New Roman" panose="02020603050405020304" pitchFamily="18" charset="0"/>
                <a:cs typeface="Times New Roman" panose="02020603050405020304" pitchFamily="18" charset="0"/>
              </a:rPr>
              <a:t>from</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postmodern</a:t>
            </a:r>
            <a:r>
              <a:rPr lang="ro-RO" dirty="0">
                <a:latin typeface="Times New Roman" panose="02020603050405020304" pitchFamily="18" charset="0"/>
                <a:cs typeface="Times New Roman" panose="02020603050405020304" pitchFamily="18" charset="0"/>
              </a:rPr>
              <a:t>ist</a:t>
            </a:r>
            <a:r>
              <a:rPr lang="en-US" dirty="0">
                <a:latin typeface="Times New Roman" panose="02020603050405020304" pitchFamily="18" charset="0"/>
                <a:cs typeface="Times New Roman" panose="02020603050405020304" pitchFamily="18" charset="0"/>
              </a:rPr>
              <a:t> refashioning of older </a:t>
            </a:r>
            <a:r>
              <a:rPr lang="ro-RO" dirty="0" err="1">
                <a:latin typeface="Times New Roman" panose="02020603050405020304" pitchFamily="18" charset="0"/>
                <a:cs typeface="Times New Roman" panose="02020603050405020304" pitchFamily="18" charset="0"/>
              </a:rPr>
              <a:t>texts</a:t>
            </a:r>
            <a:r>
              <a:rPr lang="en-US" dirty="0">
                <a:latin typeface="Times New Roman" panose="02020603050405020304" pitchFamily="18" charset="0"/>
                <a:cs typeface="Times New Roman" panose="02020603050405020304" pitchFamily="18" charset="0"/>
              </a:rPr>
              <a:t> to reinterpretations of history or</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transformations/transpositions of history, politics and cultural spaces into alternative,</a:t>
            </a:r>
            <a:r>
              <a:rPr lang="ro-RO"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new or parallel worlds/universes represented either in fiction or in any narrative form of popular culture;</a:t>
            </a:r>
            <a:endParaRPr lang="ro-RO" dirty="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Possible theoretical backgrounds</a:t>
            </a:r>
            <a:r>
              <a:rPr lang="ro-RO"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Marxis</a:t>
            </a:r>
            <a:r>
              <a:rPr lang="ro-RO" dirty="0">
                <a:latin typeface="Times New Roman" panose="02020603050405020304" pitchFamily="18" charset="0"/>
                <a:cs typeface="Times New Roman" panose="02020603050405020304" pitchFamily="18" charset="0"/>
              </a:rPr>
              <a:t>t criticism</a:t>
            </a:r>
            <a:r>
              <a:rPr lang="en-US" dirty="0">
                <a:latin typeface="Times New Roman" panose="02020603050405020304" pitchFamily="18" charset="0"/>
                <a:cs typeface="Times New Roman" panose="02020603050405020304" pitchFamily="18" charset="0"/>
              </a:rPr>
              <a:t>, deconstruction, feminism, ideology and theories of the public sphere, emerging theories on the new media</a:t>
            </a:r>
            <a:r>
              <a:rPr lang="ro-RO" dirty="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 ecocriticism and posthumanism.</a:t>
            </a:r>
          </a:p>
        </p:txBody>
      </p:sp>
    </p:spTree>
    <p:extLst>
      <p:ext uri="{BB962C8B-B14F-4D97-AF65-F5344CB8AC3E}">
        <p14:creationId xmlns:p14="http://schemas.microsoft.com/office/powerpoint/2010/main" val="277398809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1B9AD4-21DC-F374-B541-077AC3016B9E}"/>
              </a:ext>
            </a:extLst>
          </p:cNvPr>
          <p:cNvSpPr>
            <a:spLocks noGrp="1"/>
          </p:cNvSpPr>
          <p:nvPr>
            <p:ph type="title"/>
          </p:nvPr>
        </p:nvSpPr>
        <p:spPr>
          <a:xfrm>
            <a:off x="1384917" y="2734322"/>
            <a:ext cx="10119695" cy="2805344"/>
          </a:xfrm>
        </p:spPr>
        <p:txBody>
          <a:bodyPr/>
          <a:lstStyle/>
          <a:p>
            <a:pPr algn="ctr"/>
            <a:r>
              <a:rPr lang="en-US" dirty="0">
                <a:latin typeface="Times New Roman" panose="02020603050405020304" pitchFamily="18" charset="0"/>
                <a:cs typeface="Times New Roman" panose="02020603050405020304" pitchFamily="18" charset="0"/>
              </a:rPr>
              <a:t>Thank you for your attention!</a:t>
            </a:r>
          </a:p>
        </p:txBody>
      </p:sp>
    </p:spTree>
    <p:extLst>
      <p:ext uri="{BB962C8B-B14F-4D97-AF65-F5344CB8AC3E}">
        <p14:creationId xmlns:p14="http://schemas.microsoft.com/office/powerpoint/2010/main" val="6818745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1624614" y="659039"/>
            <a:ext cx="10393215" cy="639891"/>
          </a:xfrm>
        </p:spPr>
        <p:txBody>
          <a:bodyPr>
            <a:noAutofit/>
          </a:bodyPr>
          <a:lstStyle/>
          <a:p>
            <a:pPr algn="just"/>
            <a:r>
              <a:rPr lang="en-US" sz="2800" b="1" dirty="0">
                <a:latin typeface="Times New Roman" panose="02020603050405020304" pitchFamily="18" charset="0"/>
                <a:cs typeface="Times New Roman" panose="02020603050405020304" pitchFamily="18" charset="0"/>
              </a:rPr>
              <a:t>Doctoral dissertation</a:t>
            </a:r>
          </a:p>
        </p:txBody>
      </p:sp>
      <p:sp>
        <p:nvSpPr>
          <p:cNvPr id="3" name="Substituent conținut 2"/>
          <p:cNvSpPr>
            <a:spLocks noGrp="1"/>
          </p:cNvSpPr>
          <p:nvPr>
            <p:ph idx="1"/>
          </p:nvPr>
        </p:nvSpPr>
        <p:spPr>
          <a:xfrm>
            <a:off x="1289956" y="1770076"/>
            <a:ext cx="10515600" cy="4864087"/>
          </a:xfrm>
        </p:spPr>
        <p:txBody>
          <a:bodyPr>
            <a:noAutofit/>
          </a:bodyPr>
          <a:lstStyle/>
          <a:p>
            <a:pPr marL="0" indent="0" algn="just">
              <a:lnSpc>
                <a:spcPct val="150000"/>
              </a:lnSpc>
              <a:buNone/>
            </a:pPr>
            <a:r>
              <a:rPr lang="en-US" sz="1600" b="1" i="1" dirty="0">
                <a:solidFill>
                  <a:schemeClr val="tx1"/>
                </a:solidFill>
                <a:latin typeface="Times New Roman" panose="02020603050405020304" pitchFamily="18" charset="0"/>
                <a:cs typeface="Times New Roman" panose="02020603050405020304" pitchFamily="18" charset="0"/>
              </a:rPr>
              <a:t>Literature, Politics and the Media. Anglo-American Representations of 9/11</a:t>
            </a:r>
            <a:endParaRPr lang="en-US" sz="1600" b="1" dirty="0">
              <a:solidFill>
                <a:schemeClr val="tx1"/>
              </a:solidFill>
              <a:latin typeface="Times New Roman" panose="02020603050405020304" pitchFamily="18" charset="0"/>
              <a:cs typeface="Times New Roman" panose="02020603050405020304" pitchFamily="18" charset="0"/>
            </a:endParaRPr>
          </a:p>
          <a:p>
            <a:pPr algn="just">
              <a:lnSpc>
                <a:spcPct val="150000"/>
              </a:lnSpc>
            </a:pPr>
            <a:r>
              <a:rPr lang="en-US" sz="1600" dirty="0">
                <a:solidFill>
                  <a:schemeClr val="tx1"/>
                </a:solidFill>
                <a:latin typeface="Times New Roman" panose="02020603050405020304" pitchFamily="18" charset="0"/>
                <a:cs typeface="Times New Roman" panose="02020603050405020304" pitchFamily="18" charset="0"/>
              </a:rPr>
              <a:t>Advisor: Prof. Michaela Praisler </a:t>
            </a:r>
          </a:p>
          <a:p>
            <a:pPr algn="just">
              <a:lnSpc>
                <a:spcPct val="150000"/>
              </a:lnSpc>
            </a:pPr>
            <a:r>
              <a:rPr lang="en-US" sz="1600" dirty="0">
                <a:solidFill>
                  <a:schemeClr val="tx1"/>
                </a:solidFill>
                <a:latin typeface="Times New Roman" panose="02020603050405020304" pitchFamily="18" charset="0"/>
                <a:cs typeface="Times New Roman" panose="02020603050405020304" pitchFamily="18" charset="0"/>
              </a:rPr>
              <a:t>Doctoral studies: 2013-2016, Doctoral School of Socio-Humanities, Faculty of Letters, “Dunarea de Jos” University of Galati</a:t>
            </a:r>
            <a:r>
              <a:rPr lang="ro-RO" sz="1600" dirty="0">
                <a:solidFill>
                  <a:schemeClr val="tx1"/>
                </a:solidFill>
                <a:latin typeface="Times New Roman" panose="02020603050405020304" pitchFamily="18" charset="0"/>
                <a:cs typeface="Times New Roman" panose="02020603050405020304" pitchFamily="18" charset="0"/>
              </a:rPr>
              <a:t>. </a:t>
            </a:r>
            <a:r>
              <a:rPr lang="en-US" sz="1600" dirty="0">
                <a:solidFill>
                  <a:schemeClr val="tx1"/>
                </a:solidFill>
                <a:latin typeface="Times New Roman" panose="02020603050405020304" pitchFamily="18" charset="0"/>
                <a:cs typeface="Times New Roman" panose="02020603050405020304" pitchFamily="18" charset="0"/>
              </a:rPr>
              <a:t>Viva: July 8, 2016 (</a:t>
            </a:r>
            <a:r>
              <a:rPr lang="en-US" sz="1600" i="1" dirty="0">
                <a:solidFill>
                  <a:schemeClr val="tx1"/>
                </a:solidFill>
                <a:latin typeface="Times New Roman" panose="02020603050405020304" pitchFamily="18" charset="0"/>
                <a:cs typeface="Times New Roman" panose="02020603050405020304" pitchFamily="18" charset="0"/>
              </a:rPr>
              <a:t>Summa cum laude</a:t>
            </a:r>
            <a:r>
              <a:rPr lang="en-US" sz="1600" dirty="0">
                <a:solidFill>
                  <a:schemeClr val="tx1"/>
                </a:solidFill>
                <a:latin typeface="Times New Roman" panose="02020603050405020304" pitchFamily="18" charset="0"/>
                <a:cs typeface="Times New Roman" panose="02020603050405020304" pitchFamily="18" charset="0"/>
              </a:rPr>
              <a:t>)</a:t>
            </a:r>
            <a:endParaRPr lang="ro-RO" sz="1600" dirty="0">
              <a:solidFill>
                <a:schemeClr val="tx1"/>
              </a:solidFill>
              <a:latin typeface="Times New Roman" panose="02020603050405020304" pitchFamily="18" charset="0"/>
              <a:cs typeface="Times New Roman" panose="02020603050405020304" pitchFamily="18" charset="0"/>
            </a:endParaRPr>
          </a:p>
          <a:p>
            <a:pPr algn="just">
              <a:lnSpc>
                <a:spcPct val="150000"/>
              </a:lnSpc>
            </a:pPr>
            <a:r>
              <a:rPr lang="en-US" sz="1600" b="0" i="0" dirty="0">
                <a:solidFill>
                  <a:srgbClr val="333333"/>
                </a:solidFill>
                <a:effectLst/>
                <a:latin typeface="Times New Roman" panose="02020603050405020304" pitchFamily="18" charset="0"/>
                <a:cs typeface="Times New Roman" panose="02020603050405020304" pitchFamily="18" charset="0"/>
              </a:rPr>
              <a:t>Takes an interdisciplinary path by its recourse to history, </a:t>
            </a:r>
            <a:r>
              <a:rPr lang="ro-RO" sz="1600" b="0" i="0" dirty="0" err="1">
                <a:solidFill>
                  <a:srgbClr val="333333"/>
                </a:solidFill>
                <a:effectLst/>
                <a:latin typeface="Times New Roman" panose="02020603050405020304" pitchFamily="18" charset="0"/>
                <a:cs typeface="Times New Roman" panose="02020603050405020304" pitchFamily="18" charset="0"/>
              </a:rPr>
              <a:t>politics</a:t>
            </a:r>
            <a:r>
              <a:rPr lang="en-US" sz="1600" b="0" i="0" dirty="0">
                <a:solidFill>
                  <a:srgbClr val="333333"/>
                </a:solidFill>
                <a:effectLst/>
                <a:latin typeface="Times New Roman" panose="02020603050405020304" pitchFamily="18" charset="0"/>
                <a:cs typeface="Times New Roman" panose="02020603050405020304" pitchFamily="18" charset="0"/>
              </a:rPr>
              <a:t> and cultural studies</a:t>
            </a:r>
            <a:r>
              <a:rPr lang="ro-RO" sz="1600" b="0" i="0" dirty="0">
                <a:solidFill>
                  <a:srgbClr val="333333"/>
                </a:solidFill>
                <a:effectLst/>
                <a:latin typeface="Times New Roman" panose="02020603050405020304" pitchFamily="18" charset="0"/>
                <a:cs typeface="Times New Roman" panose="02020603050405020304" pitchFamily="18" charset="0"/>
              </a:rPr>
              <a:t>;</a:t>
            </a:r>
          </a:p>
          <a:p>
            <a:pPr algn="just">
              <a:lnSpc>
                <a:spcPct val="150000"/>
              </a:lnSpc>
            </a:pPr>
            <a:r>
              <a:rPr lang="en-US" sz="1600" b="0" i="0" dirty="0">
                <a:solidFill>
                  <a:srgbClr val="333333"/>
                </a:solidFill>
                <a:effectLst/>
                <a:latin typeface="Times New Roman" panose="02020603050405020304" pitchFamily="18" charset="0"/>
                <a:cs typeface="Times New Roman" panose="02020603050405020304" pitchFamily="18" charset="0"/>
              </a:rPr>
              <a:t>Accounts for the way in which the marks of the political and media discourses can be traced at the level of fiction, and proves that their imprint is manifest through context and text</a:t>
            </a:r>
            <a:r>
              <a:rPr lang="ro-RO" sz="1600" b="0" i="0" dirty="0">
                <a:solidFill>
                  <a:srgbClr val="333333"/>
                </a:solidFill>
                <a:effectLst/>
                <a:latin typeface="Times New Roman" panose="02020603050405020304" pitchFamily="18" charset="0"/>
                <a:cs typeface="Times New Roman" panose="02020603050405020304" pitchFamily="18" charset="0"/>
              </a:rPr>
              <a:t>;</a:t>
            </a:r>
          </a:p>
          <a:p>
            <a:pPr algn="just">
              <a:lnSpc>
                <a:spcPct val="150000"/>
              </a:lnSpc>
            </a:pPr>
            <a:r>
              <a:rPr lang="en-US" sz="1600" b="0" i="0" dirty="0">
                <a:solidFill>
                  <a:srgbClr val="333333"/>
                </a:solidFill>
                <a:effectLst/>
                <a:latin typeface="Times New Roman" panose="02020603050405020304" pitchFamily="18" charset="0"/>
                <a:cs typeface="Times New Roman" panose="02020603050405020304" pitchFamily="18" charset="0"/>
              </a:rPr>
              <a:t>Recounts the historical </a:t>
            </a:r>
            <a:r>
              <a:rPr lang="en-US" sz="1600" b="0" i="0" dirty="0">
                <a:solidFill>
                  <a:schemeClr val="tx1"/>
                </a:solidFill>
                <a:effectLst/>
                <a:latin typeface="Times New Roman" panose="02020603050405020304" pitchFamily="18" charset="0"/>
                <a:cs typeface="Times New Roman" panose="02020603050405020304" pitchFamily="18" charset="0"/>
              </a:rPr>
              <a:t>background</a:t>
            </a:r>
            <a:r>
              <a:rPr lang="en-US" sz="1600" b="0" i="0" dirty="0">
                <a:solidFill>
                  <a:srgbClr val="333333"/>
                </a:solidFill>
                <a:effectLst/>
                <a:latin typeface="Times New Roman" panose="02020603050405020304" pitchFamily="18" charset="0"/>
                <a:cs typeface="Times New Roman" panose="02020603050405020304" pitchFamily="18" charset="0"/>
              </a:rPr>
              <a:t> (with emphasis on 9/11) by referring to its encodings in official records, in the media and </a:t>
            </a:r>
            <a:r>
              <a:rPr lang="ro-RO" sz="1600" b="0" i="0" dirty="0">
                <a:solidFill>
                  <a:srgbClr val="333333"/>
                </a:solidFill>
                <a:effectLst/>
                <a:latin typeface="Times New Roman" panose="02020603050405020304" pitchFamily="18" charset="0"/>
                <a:cs typeface="Times New Roman" panose="02020603050405020304" pitchFamily="18" charset="0"/>
              </a:rPr>
              <a:t>in </a:t>
            </a:r>
            <a:r>
              <a:rPr lang="en-US" sz="1600" b="0" i="0" dirty="0">
                <a:solidFill>
                  <a:srgbClr val="333333"/>
                </a:solidFill>
                <a:effectLst/>
                <a:latin typeface="Times New Roman" panose="02020603050405020304" pitchFamily="18" charset="0"/>
                <a:cs typeface="Times New Roman" panose="02020603050405020304" pitchFamily="18" charset="0"/>
              </a:rPr>
              <a:t>literary texts</a:t>
            </a:r>
            <a:r>
              <a:rPr lang="ro-RO" sz="1600" b="0" i="0" dirty="0">
                <a:solidFill>
                  <a:srgbClr val="333333"/>
                </a:solidFill>
                <a:effectLst/>
                <a:latin typeface="Times New Roman" panose="02020603050405020304" pitchFamily="18" charset="0"/>
                <a:cs typeface="Times New Roman" panose="02020603050405020304" pitchFamily="18" charset="0"/>
              </a:rPr>
              <a:t>.</a:t>
            </a:r>
          </a:p>
          <a:p>
            <a:pPr algn="just">
              <a:lnSpc>
                <a:spcPct val="150000"/>
              </a:lnSpc>
            </a:pPr>
            <a:r>
              <a:rPr lang="en-US" sz="1600" dirty="0">
                <a:solidFill>
                  <a:srgbClr val="333333"/>
                </a:solidFill>
                <a:latin typeface="Times New Roman" panose="02020603050405020304" pitchFamily="18" charset="0"/>
                <a:cs typeface="Times New Roman" panose="02020603050405020304" pitchFamily="18" charset="0"/>
              </a:rPr>
              <a:t>Analyses</a:t>
            </a:r>
            <a:r>
              <a:rPr lang="ro-RO" sz="1600" dirty="0">
                <a:solidFill>
                  <a:srgbClr val="333333"/>
                </a:solidFill>
                <a:latin typeface="Times New Roman" panose="02020603050405020304" pitchFamily="18" charset="0"/>
                <a:cs typeface="Times New Roman" panose="02020603050405020304" pitchFamily="18" charset="0"/>
              </a:rPr>
              <a:t> </a:t>
            </a:r>
            <a:r>
              <a:rPr lang="en-US" sz="1600" dirty="0">
                <a:solidFill>
                  <a:srgbClr val="333333"/>
                </a:solidFill>
                <a:latin typeface="Times New Roman" panose="02020603050405020304" pitchFamily="18" charset="0"/>
                <a:cs typeface="Times New Roman" panose="02020603050405020304" pitchFamily="18" charset="0"/>
              </a:rPr>
              <a:t>fictional and non-fictional texts by Martin Amis</a:t>
            </a:r>
            <a:r>
              <a:rPr lang="ro-RO" sz="1600" dirty="0">
                <a:solidFill>
                  <a:srgbClr val="333333"/>
                </a:solidFill>
                <a:latin typeface="Times New Roman" panose="02020603050405020304" pitchFamily="18" charset="0"/>
                <a:cs typeface="Times New Roman" panose="02020603050405020304" pitchFamily="18" charset="0"/>
              </a:rPr>
              <a:t>, Ian McEwan, David Hare, </a:t>
            </a:r>
            <a:r>
              <a:rPr lang="en-US" sz="1600" dirty="0">
                <a:solidFill>
                  <a:srgbClr val="333333"/>
                </a:solidFill>
                <a:latin typeface="Times New Roman" panose="02020603050405020304" pitchFamily="18" charset="0"/>
                <a:cs typeface="Times New Roman" panose="02020603050405020304" pitchFamily="18" charset="0"/>
              </a:rPr>
              <a:t>Iain Banks, Don DeLillo and </a:t>
            </a:r>
            <a:r>
              <a:rPr lang="ro-RO" sz="1600" dirty="0">
                <a:solidFill>
                  <a:srgbClr val="333333"/>
                </a:solidFill>
                <a:latin typeface="Times New Roman" panose="02020603050405020304" pitchFamily="18" charset="0"/>
                <a:cs typeface="Times New Roman" panose="02020603050405020304" pitchFamily="18" charset="0"/>
              </a:rPr>
              <a:t>Thomas </a:t>
            </a:r>
            <a:r>
              <a:rPr lang="en-US" sz="1600" dirty="0">
                <a:solidFill>
                  <a:srgbClr val="333333"/>
                </a:solidFill>
                <a:latin typeface="Times New Roman" panose="02020603050405020304" pitchFamily="18" charset="0"/>
                <a:cs typeface="Times New Roman" panose="02020603050405020304" pitchFamily="18" charset="0"/>
              </a:rPr>
              <a:t>Pynchon</a:t>
            </a:r>
            <a:r>
              <a:rPr lang="ro-RO" sz="1600" dirty="0">
                <a:solidFill>
                  <a:srgbClr val="333333"/>
                </a:solidFill>
                <a:latin typeface="Times New Roman" panose="02020603050405020304" pitchFamily="18" charset="0"/>
                <a:cs typeface="Times New Roman" panose="02020603050405020304" pitchFamily="18" charset="0"/>
              </a:rPr>
              <a:t>.</a:t>
            </a:r>
            <a:endParaRPr lang="en-US" sz="1600" b="0" i="0" dirty="0">
              <a:solidFill>
                <a:srgbClr val="333333"/>
              </a:solidFill>
              <a:effectLst/>
              <a:latin typeface="Times New Roman" panose="02020603050405020304" pitchFamily="18" charset="0"/>
              <a:cs typeface="Times New Roman" panose="02020603050405020304" pitchFamily="18" charset="0"/>
            </a:endParaRPr>
          </a:p>
          <a:p>
            <a:pPr algn="just">
              <a:lnSpc>
                <a:spcPct val="150000"/>
              </a:lnSpc>
            </a:pPr>
            <a:endParaRPr lang="en-US" dirty="0">
              <a:solidFill>
                <a:schemeClr val="tx1"/>
              </a:solidFill>
              <a:latin typeface="Times New Roman" panose="02020603050405020304" pitchFamily="18" charset="0"/>
              <a:cs typeface="Times New Roman" panose="02020603050405020304" pitchFamily="18" charset="0"/>
            </a:endParaRPr>
          </a:p>
          <a:p>
            <a:pPr marL="0" indent="0" algn="just">
              <a:lnSpc>
                <a:spcPct val="150000"/>
              </a:lnSpc>
              <a:buNone/>
            </a:pPr>
            <a:endParaRPr lang="en-US" dirty="0">
              <a:solidFill>
                <a:schemeClr val="tx1"/>
              </a:solidFill>
              <a:latin typeface="Times New Roman" panose="02020603050405020304" pitchFamily="18" charset="0"/>
              <a:cs typeface="Times New Roman" panose="02020603050405020304" pitchFamily="18" charset="0"/>
            </a:endParaRPr>
          </a:p>
          <a:p>
            <a:pPr marL="0" indent="0" algn="just">
              <a:lnSpc>
                <a:spcPct val="150000"/>
              </a:lnSpc>
              <a:buNone/>
            </a:pPr>
            <a:endParaRPr lang="en-US"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042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stituent conținut 2"/>
          <p:cNvSpPr>
            <a:spLocks noGrp="1"/>
          </p:cNvSpPr>
          <p:nvPr>
            <p:ph idx="1"/>
          </p:nvPr>
        </p:nvSpPr>
        <p:spPr>
          <a:xfrm>
            <a:off x="1692627" y="659039"/>
            <a:ext cx="10270673" cy="639891"/>
          </a:xfrm>
        </p:spPr>
        <p:txBody>
          <a:bodyPr>
            <a:noAutofit/>
          </a:bodyPr>
          <a:lstStyle/>
          <a:p>
            <a:pPr algn="just">
              <a:lnSpc>
                <a:spcPct val="150000"/>
              </a:lnSpc>
            </a:pPr>
            <a:r>
              <a:rPr lang="en-US" sz="2000" b="1" i="1" dirty="0">
                <a:latin typeface="Times New Roman" panose="02020603050405020304" pitchFamily="18" charset="0"/>
                <a:cs typeface="Times New Roman" panose="02020603050405020304" pitchFamily="18" charset="0"/>
              </a:rPr>
              <a:t>British and American Representations of 9/11. Literature, Politics and the Media </a:t>
            </a:r>
          </a:p>
          <a:p>
            <a:pPr marL="0" indent="0" algn="just">
              <a:lnSpc>
                <a:spcPct val="150000"/>
              </a:lnSpc>
              <a:buNone/>
            </a:pPr>
            <a:endParaRPr lang="en-US" sz="2000" b="1" dirty="0">
              <a:latin typeface="Times New Roman" panose="02020603050405020304" pitchFamily="18" charset="0"/>
              <a:cs typeface="Times New Roman" panose="02020603050405020304" pitchFamily="18" charset="0"/>
            </a:endParaRPr>
          </a:p>
          <a:p>
            <a:pPr marL="0" indent="0" algn="just">
              <a:lnSpc>
                <a:spcPct val="150000"/>
              </a:lnSpc>
              <a:buNone/>
            </a:pPr>
            <a:endParaRPr lang="en-US" sz="2000" b="1" dirty="0">
              <a:latin typeface="Times New Roman" panose="02020603050405020304" pitchFamily="18" charset="0"/>
              <a:cs typeface="Times New Roman" panose="02020603050405020304" pitchFamily="18" charset="0"/>
            </a:endParaRPr>
          </a:p>
          <a:p>
            <a:pPr marL="0" indent="0" algn="just">
              <a:lnSpc>
                <a:spcPct val="150000"/>
              </a:lnSpc>
              <a:buNone/>
            </a:pPr>
            <a:endParaRPr lang="en-US" sz="2000" b="1"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63A369FB-75A3-40B6-8205-5271951FD9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9956" y="1620976"/>
            <a:ext cx="3592288" cy="4819365"/>
          </a:xfrm>
          <a:prstGeom prst="rect">
            <a:avLst/>
          </a:prstGeom>
          <a:effectLst>
            <a:softEdge rad="127000"/>
          </a:effectLst>
        </p:spPr>
      </p:pic>
      <p:sp>
        <p:nvSpPr>
          <p:cNvPr id="6" name="TextBox 5">
            <a:extLst>
              <a:ext uri="{FF2B5EF4-FFF2-40B4-BE49-F238E27FC236}">
                <a16:creationId xmlns:a16="http://schemas.microsoft.com/office/drawing/2014/main" id="{E06E17F9-05E8-4655-813F-583BBCA295BC}"/>
              </a:ext>
            </a:extLst>
          </p:cNvPr>
          <p:cNvSpPr txBox="1"/>
          <p:nvPr/>
        </p:nvSpPr>
        <p:spPr>
          <a:xfrm>
            <a:off x="5209563" y="1862356"/>
            <a:ext cx="6272119" cy="4577985"/>
          </a:xfrm>
          <a:prstGeom prst="rect">
            <a:avLst/>
          </a:prstGeom>
          <a:noFill/>
        </p:spPr>
        <p:txBody>
          <a:bodyPr wrap="square" rtlCol="0">
            <a:spAutoFit/>
          </a:bodyPr>
          <a:lstStyle/>
          <a:p>
            <a:pPr marL="285750" indent="-285750" algn="just">
              <a:lnSpc>
                <a:spcPct val="150000"/>
              </a:lnSpc>
              <a:buFont typeface="Wingdings" panose="05000000000000000000" pitchFamily="2" charset="2"/>
              <a:buChar char="Ø"/>
            </a:pPr>
            <a:r>
              <a:rPr lang="en-US" sz="1400" dirty="0">
                <a:latin typeface="Times New Roman" panose="02020603050405020304" pitchFamily="18" charset="0"/>
                <a:cs typeface="Times New Roman" panose="02020603050405020304" pitchFamily="18" charset="0"/>
              </a:rPr>
              <a:t>Palgrave Macmillan 2018, peer-reviewed by Joseph Conte;</a:t>
            </a:r>
          </a:p>
          <a:p>
            <a:pPr marL="285750" indent="-285750" algn="just">
              <a:lnSpc>
                <a:spcPct val="150000"/>
              </a:lnSpc>
              <a:buFont typeface="Wingdings" panose="05000000000000000000" pitchFamily="2" charset="2"/>
              <a:buChar char="Ø"/>
            </a:pPr>
            <a:r>
              <a:rPr lang="en-US" sz="1400" dirty="0">
                <a:latin typeface="Times New Roman" panose="02020603050405020304" pitchFamily="18" charset="0"/>
                <a:cs typeface="Times New Roman" panose="02020603050405020304" pitchFamily="18" charset="0"/>
              </a:rPr>
              <a:t>Reviewed in </a:t>
            </a:r>
            <a:r>
              <a:rPr lang="en-US" sz="1400" i="1" dirty="0">
                <a:latin typeface="Times New Roman" panose="02020603050405020304" pitchFamily="18" charset="0"/>
                <a:cs typeface="Times New Roman" panose="02020603050405020304" pitchFamily="18" charset="0"/>
              </a:rPr>
              <a:t>The Year's Work in English Studies v</a:t>
            </a:r>
            <a:r>
              <a:rPr lang="en-US" sz="1400" dirty="0">
                <a:latin typeface="Times New Roman" panose="02020603050405020304" pitchFamily="18" charset="0"/>
                <a:cs typeface="Times New Roman" panose="02020603050405020304" pitchFamily="18" charset="0"/>
              </a:rPr>
              <a:t>ol. 99, no. 1, 2020, pp. 1035–1104, Oxford University Press and </a:t>
            </a:r>
            <a:r>
              <a:rPr lang="en-US" sz="1400" i="1" dirty="0">
                <a:latin typeface="Times New Roman" panose="02020603050405020304" pitchFamily="18" charset="0"/>
                <a:cs typeface="Times New Roman" panose="02020603050405020304" pitchFamily="18" charset="0"/>
              </a:rPr>
              <a:t>Discourse and Society</a:t>
            </a:r>
            <a:r>
              <a:rPr lang="en-US" sz="1400" dirty="0">
                <a:latin typeface="Times New Roman" panose="02020603050405020304" pitchFamily="18" charset="0"/>
                <a:cs typeface="Times New Roman" panose="02020603050405020304" pitchFamily="18" charset="0"/>
              </a:rPr>
              <a:t>, ed. by Teun van Dijk, vol. 32, no. 6, 2021, IF 1.850, SAGE;</a:t>
            </a:r>
          </a:p>
          <a:p>
            <a:pPr marL="285750" indent="-285750" algn="just">
              <a:lnSpc>
                <a:spcPct val="150000"/>
              </a:lnSpc>
              <a:buFont typeface="Wingdings" panose="05000000000000000000" pitchFamily="2" charset="2"/>
              <a:buChar char="Ø"/>
            </a:pPr>
            <a:r>
              <a:rPr lang="en-US" sz="1400" dirty="0">
                <a:latin typeface="Times New Roman" panose="02020603050405020304" pitchFamily="18" charset="0"/>
                <a:cs typeface="Times New Roman" panose="02020603050405020304" pitchFamily="18" charset="0"/>
              </a:rPr>
              <a:t>Cited in volumes published by Palgrave, Bloomsbury, Routledge and in journals edited by SAGE and Springer.</a:t>
            </a:r>
            <a:endParaRPr lang="ro-RO" sz="1400" dirty="0">
              <a:latin typeface="Times New Roman" panose="02020603050405020304" pitchFamily="18" charset="0"/>
              <a:cs typeface="Times New Roman" panose="02020603050405020304" pitchFamily="18" charset="0"/>
            </a:endParaRPr>
          </a:p>
          <a:p>
            <a:pPr algn="just">
              <a:lnSpc>
                <a:spcPct val="150000"/>
              </a:lnSpc>
            </a:pPr>
            <a:endParaRPr lang="ro-RO" sz="1400" dirty="0">
              <a:latin typeface="Times New Roman" panose="02020603050405020304" pitchFamily="18" charset="0"/>
              <a:cs typeface="Times New Roman" panose="02020603050405020304" pitchFamily="18" charset="0"/>
            </a:endParaRPr>
          </a:p>
          <a:p>
            <a:pPr marL="285750" indent="-285750" algn="just">
              <a:lnSpc>
                <a:spcPct val="150000"/>
              </a:lnSpc>
              <a:buFont typeface="Wingdings" panose="05000000000000000000" pitchFamily="2" charset="2"/>
              <a:buChar char="Ø"/>
            </a:pPr>
            <a:r>
              <a:rPr lang="en-US" sz="1400" b="0" i="0" dirty="0">
                <a:solidFill>
                  <a:srgbClr val="333333"/>
                </a:solidFill>
                <a:effectLst/>
                <a:latin typeface="Times New Roman" panose="02020603050405020304" pitchFamily="18" charset="0"/>
                <a:cs typeface="Times New Roman" panose="02020603050405020304" pitchFamily="18" charset="0"/>
              </a:rPr>
              <a:t>This book argues that twenty-first-century neorealist fiction is inspired by political and journalistic discourses and, along with them, constitutes one of the many representations of the </a:t>
            </a:r>
            <a:r>
              <a:rPr lang="ro-RO" sz="1400" b="0" i="0" dirty="0">
                <a:solidFill>
                  <a:srgbClr val="333333"/>
                </a:solidFill>
                <a:effectLst/>
                <a:latin typeface="Times New Roman" panose="02020603050405020304" pitchFamily="18" charset="0"/>
                <a:cs typeface="Times New Roman" panose="02020603050405020304" pitchFamily="18" charset="0"/>
              </a:rPr>
              <a:t>9/11 </a:t>
            </a:r>
            <a:r>
              <a:rPr lang="en-US" sz="1400" b="0" i="0" dirty="0">
                <a:solidFill>
                  <a:srgbClr val="333333"/>
                </a:solidFill>
                <a:effectLst/>
                <a:latin typeface="Times New Roman" panose="02020603050405020304" pitchFamily="18" charset="0"/>
                <a:cs typeface="Times New Roman" panose="02020603050405020304" pitchFamily="18" charset="0"/>
              </a:rPr>
              <a:t>attacks and their outcomes. </a:t>
            </a:r>
            <a:endParaRPr lang="ro-RO" sz="1400" b="0" i="0" dirty="0">
              <a:solidFill>
                <a:srgbClr val="333333"/>
              </a:solidFill>
              <a:effectLst/>
              <a:latin typeface="Times New Roman" panose="02020603050405020304" pitchFamily="18" charset="0"/>
              <a:cs typeface="Times New Roman" panose="02020603050405020304" pitchFamily="18" charset="0"/>
            </a:endParaRPr>
          </a:p>
          <a:p>
            <a:pPr marL="285750" indent="-285750" algn="just">
              <a:lnSpc>
                <a:spcPct val="150000"/>
              </a:lnSpc>
              <a:buFont typeface="Wingdings" panose="05000000000000000000" pitchFamily="2" charset="2"/>
              <a:buChar char="Ø"/>
            </a:pPr>
            <a:r>
              <a:rPr lang="en-US" sz="1400" b="0" i="0" dirty="0">
                <a:solidFill>
                  <a:srgbClr val="333333"/>
                </a:solidFill>
                <a:effectLst/>
                <a:latin typeface="Times New Roman" panose="02020603050405020304" pitchFamily="18" charset="0"/>
                <a:cs typeface="Times New Roman" panose="02020603050405020304" pitchFamily="18" charset="0"/>
              </a:rPr>
              <a:t>Adopting a neorealist stance, this book is placed at the intersection of realism and fiction, with frequent reference to what is perceived as objective writing (media and political texts), not at all so divorced from the practice of literary writings on the event that shook the world on September 11, 2001.</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653420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30FABE9-EF7F-50A7-0A92-2FE18F482453}"/>
              </a:ext>
            </a:extLst>
          </p:cNvPr>
          <p:cNvSpPr>
            <a:spLocks noGrp="1"/>
          </p:cNvSpPr>
          <p:nvPr>
            <p:ph idx="1"/>
          </p:nvPr>
        </p:nvSpPr>
        <p:spPr>
          <a:xfrm>
            <a:off x="1615737" y="736846"/>
            <a:ext cx="9560402" cy="5209886"/>
          </a:xfrm>
        </p:spPr>
        <p:txBody>
          <a:bodyPr/>
          <a:lstStyle/>
          <a:p>
            <a:pPr marL="0" indent="0">
              <a:buNone/>
            </a:pPr>
            <a:r>
              <a:rPr lang="en-US" sz="2000" b="1" i="1" dirty="0">
                <a:latin typeface="Times New Roman" panose="02020603050405020304" pitchFamily="18" charset="0"/>
                <a:cs typeface="Times New Roman" panose="02020603050405020304" pitchFamily="18" charset="0"/>
              </a:rPr>
              <a:t>“Framing Islam in Post-9/11 US. A Literary Account: Yussef El </a:t>
            </a:r>
            <a:r>
              <a:rPr lang="en-US" sz="2000" b="1" i="1" dirty="0" err="1">
                <a:latin typeface="Times New Roman" panose="02020603050405020304" pitchFamily="18" charset="0"/>
                <a:cs typeface="Times New Roman" panose="02020603050405020304" pitchFamily="18" charset="0"/>
              </a:rPr>
              <a:t>Guindi’s</a:t>
            </a:r>
            <a:r>
              <a:rPr lang="en-US" sz="2000" b="1" i="1" dirty="0">
                <a:latin typeface="Times New Roman" panose="02020603050405020304" pitchFamily="18" charset="0"/>
                <a:cs typeface="Times New Roman" panose="02020603050405020304" pitchFamily="18" charset="0"/>
              </a:rPr>
              <a:t> ‘Back of the Throat’ (2006)”</a:t>
            </a:r>
          </a:p>
          <a:p>
            <a:pPr marL="0" indent="0">
              <a:buNone/>
            </a:pPr>
            <a:endParaRPr lang="en-US" sz="2000" b="1" i="1" dirty="0">
              <a:latin typeface="Times New Roman" panose="02020603050405020304" pitchFamily="18" charset="0"/>
              <a:cs typeface="Times New Roman" panose="02020603050405020304" pitchFamily="18" charset="0"/>
            </a:endParaRPr>
          </a:p>
          <a:p>
            <a:r>
              <a:rPr lang="en-US" sz="1600" dirty="0">
                <a:latin typeface="Times New Roman" panose="02020603050405020304" pitchFamily="18" charset="0"/>
                <a:cs typeface="Times New Roman" panose="02020603050405020304" pitchFamily="18" charset="0"/>
              </a:rPr>
              <a:t>In E. Vlad, A. </a:t>
            </a:r>
            <a:r>
              <a:rPr lang="en-US" sz="1600" dirty="0" err="1">
                <a:latin typeface="Times New Roman" panose="02020603050405020304" pitchFamily="18" charset="0"/>
                <a:cs typeface="Times New Roman" panose="02020603050405020304" pitchFamily="18" charset="0"/>
              </a:rPr>
              <a:t>Ciugureanu</a:t>
            </a:r>
            <a:r>
              <a:rPr lang="en-US" sz="1600" dirty="0">
                <a:latin typeface="Times New Roman" panose="02020603050405020304" pitchFamily="18" charset="0"/>
                <a:cs typeface="Times New Roman" panose="02020603050405020304" pitchFamily="18" charset="0"/>
              </a:rPr>
              <a:t>, N. Stanca (eds.), </a:t>
            </a:r>
            <a:r>
              <a:rPr lang="en-US" sz="1600" i="1" dirty="0">
                <a:latin typeface="Times New Roman" panose="02020603050405020304" pitchFamily="18" charset="0"/>
                <a:cs typeface="Times New Roman" panose="02020603050405020304" pitchFamily="18" charset="0"/>
              </a:rPr>
              <a:t>Ideology, Identity, and the US: Crossroads, Freeways, Collisions</a:t>
            </a:r>
            <a:r>
              <a:rPr lang="en-US" sz="1600" dirty="0">
                <a:latin typeface="Times New Roman" panose="02020603050405020304" pitchFamily="18" charset="0"/>
                <a:cs typeface="Times New Roman" panose="02020603050405020304" pitchFamily="18" charset="0"/>
              </a:rPr>
              <a:t>. Berlin: Peter Lang, 2019.</a:t>
            </a:r>
          </a:p>
          <a:p>
            <a:pPr marL="0" indent="0">
              <a:buNone/>
            </a:pPr>
            <a:endParaRPr lang="en-US" sz="1600" dirty="0">
              <a:latin typeface="Times New Roman" panose="02020603050405020304" pitchFamily="18" charset="0"/>
              <a:cs typeface="Times New Roman" panose="02020603050405020304" pitchFamily="18" charset="0"/>
            </a:endParaRPr>
          </a:p>
          <a:p>
            <a:pPr algn="just"/>
            <a:r>
              <a:rPr lang="en-US" sz="1600" dirty="0">
                <a:latin typeface="Times New Roman" panose="02020603050405020304" pitchFamily="18" charset="0"/>
                <a:cs typeface="Times New Roman" panose="02020603050405020304" pitchFamily="18" charset="0"/>
              </a:rPr>
              <a:t>The chapter draws from a theoretical apparatus designed by Peter Morey and Amina </a:t>
            </a:r>
            <a:r>
              <a:rPr lang="en-US" sz="1600" dirty="0" err="1">
                <a:latin typeface="Times New Roman" panose="02020603050405020304" pitchFamily="18" charset="0"/>
                <a:cs typeface="Times New Roman" panose="02020603050405020304" pitchFamily="18" charset="0"/>
              </a:rPr>
              <a:t>Yaqin</a:t>
            </a:r>
            <a:r>
              <a:rPr lang="en-US" sz="1600" dirty="0">
                <a:latin typeface="Times New Roman" panose="02020603050405020304" pitchFamily="18" charset="0"/>
                <a:cs typeface="Times New Roman" panose="02020603050405020304" pitchFamily="18" charset="0"/>
              </a:rPr>
              <a:t> in </a:t>
            </a:r>
            <a:r>
              <a:rPr lang="en-US" sz="1600" i="1" dirty="0">
                <a:latin typeface="Times New Roman" panose="02020603050405020304" pitchFamily="18" charset="0"/>
                <a:cs typeface="Times New Roman" panose="02020603050405020304" pitchFamily="18" charset="0"/>
              </a:rPr>
              <a:t>Framing Muslims: Stereotyping and Representation after 9/11</a:t>
            </a:r>
            <a:r>
              <a:rPr lang="en-US" sz="1600" dirty="0">
                <a:latin typeface="Times New Roman" panose="02020603050405020304" pitchFamily="18" charset="0"/>
                <a:cs typeface="Times New Roman" panose="02020603050405020304" pitchFamily="18" charset="0"/>
              </a:rPr>
              <a:t>, who trace the so-called “structures of representation”: “the bearded Muslim fanatic, the oppressed veiled woman, the duplicitous terrorist who lives among ‘us’ to bring about our destruction” (2011: 2). </a:t>
            </a:r>
          </a:p>
          <a:p>
            <a:pPr algn="just"/>
            <a:r>
              <a:rPr lang="en-US" sz="1600" dirty="0">
                <a:latin typeface="Times New Roman" panose="02020603050405020304" pitchFamily="18" charset="0"/>
                <a:cs typeface="Times New Roman" panose="02020603050405020304" pitchFamily="18" charset="0"/>
              </a:rPr>
              <a:t>Emphasis is laid on aspects of framing, profiling, racism and backlash against Muslims in the United States.</a:t>
            </a:r>
          </a:p>
          <a:p>
            <a:pPr algn="just"/>
            <a:r>
              <a:rPr lang="en-US" sz="1600" i="1" dirty="0">
                <a:latin typeface="Times New Roman" panose="02020603050405020304" pitchFamily="18" charset="0"/>
                <a:cs typeface="Times New Roman" panose="02020603050405020304" pitchFamily="18" charset="0"/>
              </a:rPr>
              <a:t>Back of the Throat </a:t>
            </a:r>
            <a:r>
              <a:rPr lang="en-US" sz="1600" dirty="0">
                <a:latin typeface="Times New Roman" panose="02020603050405020304" pitchFamily="18" charset="0"/>
                <a:cs typeface="Times New Roman" panose="02020603050405020304" pitchFamily="18" charset="0"/>
              </a:rPr>
              <a:t>has been described by the press as “a section of the US Patriot Act as dramatized by David Mamet and Franz Kafka” and as “the post-9/11 play we’ve been waiting for: the sum of all our domestic fears” (Dramatists Play Service Inc. 2006).</a:t>
            </a:r>
          </a:p>
        </p:txBody>
      </p:sp>
    </p:spTree>
    <p:extLst>
      <p:ext uri="{BB962C8B-B14F-4D97-AF65-F5344CB8AC3E}">
        <p14:creationId xmlns:p14="http://schemas.microsoft.com/office/powerpoint/2010/main" val="25142023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4F85573-1C94-9106-D210-E20703464DAB}"/>
              </a:ext>
            </a:extLst>
          </p:cNvPr>
          <p:cNvSpPr>
            <a:spLocks noGrp="1"/>
          </p:cNvSpPr>
          <p:nvPr>
            <p:ph idx="1"/>
          </p:nvPr>
        </p:nvSpPr>
        <p:spPr>
          <a:xfrm>
            <a:off x="1642369" y="594804"/>
            <a:ext cx="9862243" cy="5316418"/>
          </a:xfrm>
        </p:spPr>
        <p:txBody>
          <a:bodyPr/>
          <a:lstStyle/>
          <a:p>
            <a:pPr marL="0" indent="0">
              <a:buNone/>
            </a:pPr>
            <a:r>
              <a:rPr lang="en-US" sz="2000" b="1" i="1" dirty="0">
                <a:latin typeface="Times New Roman" panose="02020603050405020304" pitchFamily="18" charset="0"/>
                <a:cs typeface="Times New Roman" panose="02020603050405020304" pitchFamily="18" charset="0"/>
              </a:rPr>
              <a:t>“As if by Magical Realism: A Refugee Crisis in Fiction”</a:t>
            </a:r>
          </a:p>
          <a:p>
            <a:pPr marL="0" indent="0">
              <a:buNone/>
            </a:pPr>
            <a:endParaRPr lang="en-US" dirty="0"/>
          </a:p>
          <a:p>
            <a:pPr algn="just"/>
            <a:r>
              <a:rPr lang="en-US" i="1" dirty="0">
                <a:latin typeface="Times New Roman" panose="02020603050405020304" pitchFamily="18" charset="0"/>
                <a:cs typeface="Times New Roman" panose="02020603050405020304" pitchFamily="18" charset="0"/>
              </a:rPr>
              <a:t>Cultural Intertexts</a:t>
            </a:r>
            <a:r>
              <a:rPr lang="en-US" dirty="0">
                <a:latin typeface="Times New Roman" panose="02020603050405020304" pitchFamily="18" charset="0"/>
                <a:cs typeface="Times New Roman" panose="02020603050405020304" pitchFamily="18" charset="0"/>
              </a:rPr>
              <a:t>. Vol. 8/2018. Cluj-Napoca: Casa </a:t>
            </a:r>
            <a:r>
              <a:rPr lang="en-US" dirty="0" err="1">
                <a:latin typeface="Times New Roman" panose="02020603050405020304" pitchFamily="18" charset="0"/>
                <a:cs typeface="Times New Roman" panose="02020603050405020304" pitchFamily="18" charset="0"/>
              </a:rPr>
              <a:t>Cărții</a:t>
            </a:r>
            <a:r>
              <a:rPr lang="en-US" dirty="0">
                <a:latin typeface="Times New Roman" panose="02020603050405020304" pitchFamily="18" charset="0"/>
                <a:cs typeface="Times New Roman" panose="02020603050405020304" pitchFamily="18" charset="0"/>
              </a:rPr>
              <a:t> de </a:t>
            </a:r>
            <a:r>
              <a:rPr lang="en-US" dirty="0" err="1">
                <a:latin typeface="Times New Roman" panose="02020603050405020304" pitchFamily="18" charset="0"/>
                <a:cs typeface="Times New Roman" panose="02020603050405020304" pitchFamily="18" charset="0"/>
              </a:rPr>
              <a:t>Știință</a:t>
            </a:r>
            <a:r>
              <a:rPr lang="en-US" dirty="0">
                <a:latin typeface="Times New Roman" panose="02020603050405020304" pitchFamily="18" charset="0"/>
                <a:cs typeface="Times New Roman" panose="02020603050405020304" pitchFamily="18" charset="0"/>
              </a:rPr>
              <a:t>.</a:t>
            </a:r>
          </a:p>
          <a:p>
            <a:pPr marL="0" indent="0" algn="just">
              <a:buNone/>
            </a:pPr>
            <a:endParaRPr lang="en-US" dirty="0">
              <a:latin typeface="Times New Roman" panose="02020603050405020304" pitchFamily="18" charset="0"/>
              <a:cs typeface="Times New Roman" panose="02020603050405020304" pitchFamily="18" charset="0"/>
            </a:endParaRPr>
          </a:p>
          <a:p>
            <a:pPr algn="just"/>
            <a:r>
              <a:rPr lang="en-US" b="0" i="0" dirty="0">
                <a:solidFill>
                  <a:srgbClr val="000000"/>
                </a:solidFill>
                <a:effectLst/>
                <a:latin typeface="Times New Roman" panose="02020603050405020304" pitchFamily="18" charset="0"/>
                <a:cs typeface="Times New Roman" panose="02020603050405020304" pitchFamily="18" charset="0"/>
              </a:rPr>
              <a:t>Mohsin Hamid is, along with Salman Rushdie, one of the most powerful “postcolonial voices‟ to employ elements of magical realism in order to fictionally recreate a hectic contemporary history. </a:t>
            </a:r>
          </a:p>
          <a:p>
            <a:pPr algn="just"/>
            <a:r>
              <a:rPr lang="en-US" dirty="0">
                <a:solidFill>
                  <a:srgbClr val="000000"/>
                </a:solidFill>
                <a:latin typeface="Times New Roman" panose="02020603050405020304" pitchFamily="18" charset="0"/>
                <a:cs typeface="Times New Roman" panose="02020603050405020304" pitchFamily="18" charset="0"/>
              </a:rPr>
              <a:t>D</a:t>
            </a:r>
            <a:r>
              <a:rPr lang="en-US" b="0" i="0" dirty="0">
                <a:solidFill>
                  <a:srgbClr val="000000"/>
                </a:solidFill>
                <a:effectLst/>
                <a:latin typeface="Times New Roman" panose="02020603050405020304" pitchFamily="18" charset="0"/>
                <a:cs typeface="Times New Roman" panose="02020603050405020304" pitchFamily="18" charset="0"/>
              </a:rPr>
              <a:t>rawing inspiration from various violent events, like the Syrian Civil War, the fall of Mosul and the Yemeni Civil War, as well as from his personal migrant experience, Hamid publishes his fourth novel, </a:t>
            </a:r>
            <a:r>
              <a:rPr lang="en-US" b="0" i="1" dirty="0">
                <a:solidFill>
                  <a:srgbClr val="000000"/>
                </a:solidFill>
                <a:effectLst/>
                <a:latin typeface="Times New Roman" panose="02020603050405020304" pitchFamily="18" charset="0"/>
                <a:cs typeface="Times New Roman" panose="02020603050405020304" pitchFamily="18" charset="0"/>
              </a:rPr>
              <a:t>Exit West</a:t>
            </a:r>
            <a:r>
              <a:rPr lang="en-US" b="0" i="0" dirty="0">
                <a:solidFill>
                  <a:srgbClr val="000000"/>
                </a:solidFill>
                <a:effectLst/>
                <a:latin typeface="Times New Roman" panose="02020603050405020304" pitchFamily="18" charset="0"/>
                <a:cs typeface="Times New Roman" panose="02020603050405020304" pitchFamily="18" charset="0"/>
              </a:rPr>
              <a:t>, just as personal and political as his famous </a:t>
            </a:r>
            <a:r>
              <a:rPr lang="en-US" b="0" i="1" dirty="0">
                <a:solidFill>
                  <a:srgbClr val="000000"/>
                </a:solidFill>
                <a:effectLst/>
                <a:latin typeface="Times New Roman" panose="02020603050405020304" pitchFamily="18" charset="0"/>
                <a:cs typeface="Times New Roman" panose="02020603050405020304" pitchFamily="18" charset="0"/>
              </a:rPr>
              <a:t>The Reluctant Fundamentalist</a:t>
            </a:r>
            <a:r>
              <a:rPr lang="en-US" b="0" i="0" dirty="0">
                <a:solidFill>
                  <a:srgbClr val="000000"/>
                </a:solidFill>
                <a:effectLst/>
                <a:latin typeface="Times New Roman" panose="02020603050405020304" pitchFamily="18" charset="0"/>
                <a:cs typeface="Times New Roman" panose="02020603050405020304" pitchFamily="18" charset="0"/>
              </a:rPr>
              <a:t>, dedicated to the events of 9/11. </a:t>
            </a:r>
          </a:p>
          <a:p>
            <a:pPr algn="just"/>
            <a:r>
              <a:rPr lang="en-US" b="0" i="0" dirty="0">
                <a:solidFill>
                  <a:srgbClr val="000000"/>
                </a:solidFill>
                <a:effectLst/>
                <a:latin typeface="Times New Roman" panose="02020603050405020304" pitchFamily="18" charset="0"/>
                <a:cs typeface="Times New Roman" panose="02020603050405020304" pitchFamily="18" charset="0"/>
              </a:rPr>
              <a:t>The paper analyses </a:t>
            </a:r>
            <a:r>
              <a:rPr lang="en-US" b="0" i="1" dirty="0">
                <a:solidFill>
                  <a:srgbClr val="000000"/>
                </a:solidFill>
                <a:effectLst/>
                <a:latin typeface="Times New Roman" panose="02020603050405020304" pitchFamily="18" charset="0"/>
                <a:cs typeface="Times New Roman" panose="02020603050405020304" pitchFamily="18" charset="0"/>
              </a:rPr>
              <a:t>Exit West </a:t>
            </a:r>
            <a:r>
              <a:rPr lang="en-US" b="0" i="0" dirty="0">
                <a:solidFill>
                  <a:srgbClr val="000000"/>
                </a:solidFill>
                <a:effectLst/>
                <a:latin typeface="Times New Roman" panose="02020603050405020304" pitchFamily="18" charset="0"/>
                <a:cs typeface="Times New Roman" panose="02020603050405020304" pitchFamily="18" charset="0"/>
              </a:rPr>
              <a:t>from the perspective of this relation between the personal and the political, tracing the role of magical realism in opening the doors towards the painfully realistic construction of otherness.</a:t>
            </a: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28805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A91B3-7E12-4A9B-6A03-B2949FB11CF8}"/>
              </a:ext>
            </a:extLst>
          </p:cNvPr>
          <p:cNvSpPr>
            <a:spLocks noGrp="1"/>
          </p:cNvSpPr>
          <p:nvPr>
            <p:ph type="title"/>
          </p:nvPr>
        </p:nvSpPr>
        <p:spPr>
          <a:xfrm>
            <a:off x="1551963" y="2788555"/>
            <a:ext cx="9541589" cy="1280890"/>
          </a:xfrm>
        </p:spPr>
        <p:txBody>
          <a:bodyPr>
            <a:normAutofit/>
          </a:bodyPr>
          <a:lstStyle/>
          <a:p>
            <a:pPr algn="ctr"/>
            <a:r>
              <a:rPr lang="en-US" b="1" dirty="0">
                <a:latin typeface="Times New Roman" panose="02020603050405020304" pitchFamily="18" charset="0"/>
                <a:cs typeface="Times New Roman" panose="02020603050405020304" pitchFamily="18" charset="0"/>
              </a:rPr>
              <a:t>POLITICS AS CULTURE/ </a:t>
            </a:r>
            <a:br>
              <a:rPr lang="en-US" b="1" dirty="0">
                <a:latin typeface="Times New Roman" panose="02020603050405020304" pitchFamily="18" charset="0"/>
                <a:cs typeface="Times New Roman" panose="02020603050405020304" pitchFamily="18" charset="0"/>
              </a:rPr>
            </a:br>
            <a:r>
              <a:rPr lang="en-US" b="1" dirty="0">
                <a:latin typeface="Times New Roman" panose="02020603050405020304" pitchFamily="18" charset="0"/>
                <a:cs typeface="Times New Roman" panose="02020603050405020304" pitchFamily="18" charset="0"/>
              </a:rPr>
              <a:t>FEMINISM AS CULTURAL POLITICS</a:t>
            </a:r>
          </a:p>
        </p:txBody>
      </p:sp>
    </p:spTree>
    <p:extLst>
      <p:ext uri="{BB962C8B-B14F-4D97-AF65-F5344CB8AC3E}">
        <p14:creationId xmlns:p14="http://schemas.microsoft.com/office/powerpoint/2010/main" val="3079707522"/>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22125</TotalTime>
  <Words>4671</Words>
  <Application>Microsoft Office PowerPoint</Application>
  <PresentationFormat>Widescreen</PresentationFormat>
  <Paragraphs>263</Paragraphs>
  <Slides>41</Slides>
  <Notes>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41</vt:i4>
      </vt:variant>
    </vt:vector>
  </HeadingPairs>
  <TitlesOfParts>
    <vt:vector size="48" baseType="lpstr">
      <vt:lpstr>Arial</vt:lpstr>
      <vt:lpstr>Calibri</vt:lpstr>
      <vt:lpstr>Century Gothic</vt:lpstr>
      <vt:lpstr>Times New Roman</vt:lpstr>
      <vt:lpstr>Wingdings</vt:lpstr>
      <vt:lpstr>Wingdings 3</vt:lpstr>
      <vt:lpstr>Wisp</vt:lpstr>
      <vt:lpstr>             HABILITATION THESIS    Encoding Reality into Fiction/ Decoding Fiction as Reality:  Representation, Adaptation and Translation of Cultural and Political Artefacts  Domain: Philology </vt:lpstr>
      <vt:lpstr>I. PART I – SCIENTIFIC AND PROFESSIONAL ACHIEVEMENTS</vt:lpstr>
      <vt:lpstr>A. SCIENTIFIC ACHIEVEMENTS</vt:lpstr>
      <vt:lpstr>FICTIONAL EAST/WEST CLASHES</vt:lpstr>
      <vt:lpstr>Doctoral dissertation</vt:lpstr>
      <vt:lpstr>PowerPoint Presentation</vt:lpstr>
      <vt:lpstr>PowerPoint Presentation</vt:lpstr>
      <vt:lpstr>PowerPoint Presentation</vt:lpstr>
      <vt:lpstr>POLITICS AS CULTURE/  FEMINISM AS CULTURAL POLITICS</vt:lpstr>
      <vt:lpstr>Representations of politics in literature, film and the public sphere</vt:lpstr>
      <vt:lpstr>To Brexit or not to Brexit? That is the question.</vt:lpstr>
      <vt:lpstr>Representations of politics in literature, film and the public sphere</vt:lpstr>
      <vt:lpstr>Social History through Film: Educational Policies in the ‘Golden Age’ </vt:lpstr>
      <vt:lpstr>#rezist</vt:lpstr>
      <vt:lpstr>...a country like the Holy Sun in the sky</vt:lpstr>
      <vt:lpstr>Constructions of feminine identity in literature and film</vt:lpstr>
      <vt:lpstr>Constructions of feminine identity in literature and film</vt:lpstr>
      <vt:lpstr>Constructions of feminine identity in literature and film</vt:lpstr>
      <vt:lpstr>Constructions of feminine identity in literature and film</vt:lpstr>
      <vt:lpstr>Constructions of feminine identity in literature and film</vt:lpstr>
      <vt:lpstr>Constructions of feminine identity in literature and film</vt:lpstr>
      <vt:lpstr>Constructions of feminine identity in literature and film</vt:lpstr>
      <vt:lpstr>LITERARY TRANSLATION:  CREATIVITY THROUGH INVISIBILITY</vt:lpstr>
      <vt:lpstr>(Meta)Translation Studies</vt:lpstr>
      <vt:lpstr>Teaching Translation </vt:lpstr>
      <vt:lpstr>Translations and translation-related activities</vt:lpstr>
      <vt:lpstr>B. PROFESSIONAL ACHIEVEMENTS</vt:lpstr>
      <vt:lpstr>NATIONAL AND INTERNATIONAL RECOGNITION </vt:lpstr>
      <vt:lpstr>Editorial and peer-review activities</vt:lpstr>
      <vt:lpstr>Research impact</vt:lpstr>
      <vt:lpstr>Research impact</vt:lpstr>
      <vt:lpstr>TEACHING, CURRICULUM DESIGN  AND EXTRACURRICULAR ACTIVITIES </vt:lpstr>
      <vt:lpstr>Courses taught</vt:lpstr>
      <vt:lpstr>Extracurricular activities</vt:lpstr>
      <vt:lpstr>Supervision of graduation papers/dissertations</vt:lpstr>
      <vt:lpstr>Curriculum design/ ARACIS and ANC files</vt:lpstr>
      <vt:lpstr>PART II – CAREER DEVELOPMENT PLAN</vt:lpstr>
      <vt:lpstr>Works in progress/under evaluation</vt:lpstr>
      <vt:lpstr>Long-term research plans</vt:lpstr>
      <vt:lpstr>Avenues for doctoral scientific coordination</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PROPUNERE DE DEZVOLTARE  A CARIEREI UNIVERSITARE  CANDIDAT: Oana-Celia Gheorghiu Lector, poziția 106</dc:title>
  <dc:creator>Bursic</dc:creator>
  <cp:lastModifiedBy>Reviewer</cp:lastModifiedBy>
  <cp:revision>180</cp:revision>
  <dcterms:created xsi:type="dcterms:W3CDTF">2018-01-22T14:33:56Z</dcterms:created>
  <dcterms:modified xsi:type="dcterms:W3CDTF">2023-09-25T17:18:42Z</dcterms:modified>
</cp:coreProperties>
</file>