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302" r:id="rId37"/>
    <p:sldId id="303" r:id="rId38"/>
    <p:sldId id="291" r:id="rId39"/>
    <p:sldId id="292" r:id="rId40"/>
    <p:sldId id="293" r:id="rId41"/>
    <p:sldId id="294" r:id="rId42"/>
    <p:sldId id="295" r:id="rId43"/>
    <p:sldId id="296" r:id="rId44"/>
    <p:sldId id="297" r:id="rId45"/>
    <p:sldId id="298" r:id="rId46"/>
    <p:sldId id="299" r:id="rId47"/>
    <p:sldId id="300" r:id="rId48"/>
    <p:sldId id="301"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106" d="100"/>
          <a:sy n="106" d="100"/>
        </p:scale>
        <p:origin x="79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zitiv titlu">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ro-RO"/>
              <a:t>Faceți clic pentru a edita stilul de titlu coordonator</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2/3/2025</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a:t>Faceți clic pentru a edita stilul de titlu coordonator</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2/3/2025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ro-RO"/>
              <a:t>Faceți clic pentru a edita stilul de titlu coordonator</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2/3/2025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a:t>Faceți clic pentru a edita stilul de titlu coordonator</a:t>
            </a:r>
            <a:endParaRPr lang="en-US" dirty="0"/>
          </a:p>
        </p:txBody>
      </p:sp>
      <p:sp>
        <p:nvSpPr>
          <p:cNvPr id="3" name="Content Placeholder 2"/>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2/3/2025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2/3/2025</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ro-RO"/>
              <a:t>Faceți clic pentru a edita stilul de titlu coordonator</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2/3/2025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2/3/2025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a:t>Faceți clic pentru a edita stilul de titlu coordonator</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2/3/2025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2/3/2025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ro-RO"/>
              <a:t>Faceți clic pentru a edita stilul de titlu coordonator</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2/3/2025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ro-RO"/>
              <a:t>Faceți clic pentru a edita stilul de titlu coordonator</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o-RO"/>
              <a:t>Faceți clic pe pictogramă pentru a adăuga o imagine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2/3/2025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ro-RO"/>
              <a:t>Faceți clic pentru a edita stilul de titlu coordonator</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2/3/2025</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www.razvanbocu.bocu.ro/?page_id=78"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portal.core.edu.au/conf-ranks/" TargetMode="External"/><Relationship Id="rId2" Type="http://schemas.openxmlformats.org/officeDocument/2006/relationships/hyperlink" Target="https://mateinfo.unitbv.ro/images/cercetare/grupuri/HighPerformance_and_CloudComputing_v2_RO.pdf"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www.mdpi.com/journal/symmetry"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0D1B4908-A5AC-DF21-17F9-A50A31556140}"/>
              </a:ext>
            </a:extLst>
          </p:cNvPr>
          <p:cNvSpPr>
            <a:spLocks noGrp="1"/>
          </p:cNvSpPr>
          <p:nvPr>
            <p:ph type="ctrTitle"/>
          </p:nvPr>
        </p:nvSpPr>
        <p:spPr>
          <a:xfrm>
            <a:off x="1915128" y="1788454"/>
            <a:ext cx="8361229" cy="1113267"/>
          </a:xfrm>
        </p:spPr>
        <p:txBody>
          <a:bodyPr/>
          <a:lstStyle/>
          <a:p>
            <a:r>
              <a:rPr lang="en-US" sz="2000" b="1" i="0" u="none" strike="noStrike" baseline="0" dirty="0">
                <a:solidFill>
                  <a:srgbClr val="000000"/>
                </a:solidFill>
                <a:latin typeface="Calibri" panose="020F0502020204030204" pitchFamily="34" charset="0"/>
              </a:rPr>
              <a:t>Perspectives Concerning Significant Conceptual and Practical Computer Science and Interdisciplinary Aspects</a:t>
            </a:r>
            <a:r>
              <a:rPr lang="en-US" sz="1800" b="1" i="0" u="none" strike="noStrike" baseline="0" dirty="0">
                <a:solidFill>
                  <a:srgbClr val="000000"/>
                </a:solidFill>
                <a:latin typeface="Calibri" panose="020F0502020204030204" pitchFamily="34" charset="0"/>
              </a:rPr>
              <a:t> </a:t>
            </a:r>
            <a:endParaRPr lang="ro-RO" dirty="0"/>
          </a:p>
        </p:txBody>
      </p:sp>
      <p:sp>
        <p:nvSpPr>
          <p:cNvPr id="3" name="Subtitlu 2">
            <a:extLst>
              <a:ext uri="{FF2B5EF4-FFF2-40B4-BE49-F238E27FC236}">
                <a16:creationId xmlns:a16="http://schemas.microsoft.com/office/drawing/2014/main" id="{0A2ADE0E-C219-BA0D-8DF7-2E4150738758}"/>
              </a:ext>
            </a:extLst>
          </p:cNvPr>
          <p:cNvSpPr>
            <a:spLocks noGrp="1"/>
          </p:cNvSpPr>
          <p:nvPr>
            <p:ph type="subTitle" idx="1"/>
          </p:nvPr>
        </p:nvSpPr>
        <p:spPr/>
        <p:txBody>
          <a:bodyPr/>
          <a:lstStyle/>
          <a:p>
            <a:r>
              <a:rPr lang="ro-RO" dirty="0" err="1"/>
              <a:t>Habilitation</a:t>
            </a:r>
            <a:r>
              <a:rPr lang="ro-RO" dirty="0"/>
              <a:t> </a:t>
            </a:r>
            <a:r>
              <a:rPr lang="ro-RO" dirty="0" err="1"/>
              <a:t>Thesis</a:t>
            </a:r>
            <a:endParaRPr lang="ro-RO" dirty="0"/>
          </a:p>
          <a:p>
            <a:r>
              <a:rPr lang="ro-RO" dirty="0" err="1"/>
              <a:t>Associate</a:t>
            </a:r>
            <a:r>
              <a:rPr lang="ro-RO" dirty="0"/>
              <a:t> </a:t>
            </a:r>
            <a:r>
              <a:rPr lang="ro-RO" dirty="0" err="1"/>
              <a:t>Professor</a:t>
            </a:r>
            <a:r>
              <a:rPr lang="ro-RO" dirty="0"/>
              <a:t> Dr. Răzvan Bocu</a:t>
            </a:r>
          </a:p>
        </p:txBody>
      </p:sp>
    </p:spTree>
    <p:extLst>
      <p:ext uri="{BB962C8B-B14F-4D97-AF65-F5344CB8AC3E}">
        <p14:creationId xmlns:p14="http://schemas.microsoft.com/office/powerpoint/2010/main" val="116449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BD6F69B-AEB1-3481-A335-2689FF0DF384}"/>
              </a:ext>
            </a:extLst>
          </p:cNvPr>
          <p:cNvSpPr>
            <a:spLocks noGrp="1"/>
          </p:cNvSpPr>
          <p:nvPr>
            <p:ph type="title"/>
          </p:nvPr>
        </p:nvSpPr>
        <p:spPr/>
        <p:txBody>
          <a:bodyPr/>
          <a:lstStyle/>
          <a:p>
            <a:r>
              <a:rPr lang="ro-RO" dirty="0" err="1"/>
              <a:t>Stages</a:t>
            </a:r>
            <a:r>
              <a:rPr lang="ro-RO" dirty="0"/>
              <a:t> of </a:t>
            </a:r>
            <a:r>
              <a:rPr lang="ro-RO" dirty="0" err="1"/>
              <a:t>the</a:t>
            </a:r>
            <a:r>
              <a:rPr lang="ro-RO" dirty="0"/>
              <a:t> </a:t>
            </a:r>
            <a:r>
              <a:rPr lang="ro-RO" dirty="0" err="1"/>
              <a:t>process</a:t>
            </a:r>
            <a:r>
              <a:rPr lang="ro-RO" dirty="0"/>
              <a:t> (2)</a:t>
            </a:r>
          </a:p>
        </p:txBody>
      </p:sp>
      <p:sp>
        <p:nvSpPr>
          <p:cNvPr id="3" name="Substituent conținut 2">
            <a:extLst>
              <a:ext uri="{FF2B5EF4-FFF2-40B4-BE49-F238E27FC236}">
                <a16:creationId xmlns:a16="http://schemas.microsoft.com/office/drawing/2014/main" id="{BE70E569-8F93-B098-9D1E-1F8A64BF7887}"/>
              </a:ext>
            </a:extLst>
          </p:cNvPr>
          <p:cNvSpPr>
            <a:spLocks noGrp="1"/>
          </p:cNvSpPr>
          <p:nvPr>
            <p:ph idx="1"/>
          </p:nvPr>
        </p:nvSpPr>
        <p:spPr/>
        <p:txBody>
          <a:bodyPr/>
          <a:lstStyle/>
          <a:p>
            <a:r>
              <a:rPr lang="en-US" sz="1800" b="0" i="0" u="none" strike="noStrike" baseline="0" dirty="0">
                <a:solidFill>
                  <a:srgbClr val="000000"/>
                </a:solidFill>
                <a:latin typeface="Calibri" panose="020F0502020204030204" pitchFamily="34" charset="0"/>
              </a:rPr>
              <a:t>Here, </a:t>
            </a:r>
            <a:r>
              <a:rPr lang="en-US" sz="1800" b="0" i="1" u="none" strike="noStrike" baseline="0" dirty="0">
                <a:solidFill>
                  <a:srgbClr val="000000"/>
                </a:solidFill>
                <a:latin typeface="Calibri" panose="020F0502020204030204" pitchFamily="34" charset="0"/>
              </a:rPr>
              <a:t>NP </a:t>
            </a:r>
            <a:r>
              <a:rPr lang="en-US" sz="1800" b="0" i="0" u="none" strike="noStrike" baseline="0" dirty="0">
                <a:solidFill>
                  <a:srgbClr val="000000"/>
                </a:solidFill>
                <a:latin typeface="Calibri" panose="020F0502020204030204" pitchFamily="34" charset="0"/>
              </a:rPr>
              <a:t>represents the number of processed data packets. Consequently, if multiple IP data traffic sources send </a:t>
            </a:r>
            <a:r>
              <a:rPr lang="en-US" sz="1800" b="0" i="0" u="none" strike="noStrike" baseline="0" dirty="0" err="1">
                <a:solidFill>
                  <a:srgbClr val="000000"/>
                </a:solidFill>
                <a:latin typeface="Calibri" panose="020F0502020204030204" pitchFamily="34" charset="0"/>
              </a:rPr>
              <a:t>LRDDoS</a:t>
            </a:r>
            <a:r>
              <a:rPr lang="en-US" sz="1800" b="0" i="0" u="none" strike="noStrike" baseline="0" dirty="0">
                <a:solidFill>
                  <a:srgbClr val="000000"/>
                </a:solidFill>
                <a:latin typeface="Calibri" panose="020F0502020204030204" pitchFamily="34" charset="0"/>
              </a:rPr>
              <a:t> attack patterns to a particular IP address, then the number of IP data packets increases relative to a chronological </a:t>
            </a:r>
            <a:r>
              <a:rPr lang="en-US" sz="1800" b="0" i="1" u="none" strike="noStrike" baseline="0" dirty="0" err="1">
                <a:solidFill>
                  <a:srgbClr val="000000"/>
                </a:solidFill>
                <a:latin typeface="Calibri" panose="020F0502020204030204" pitchFamily="34" charset="0"/>
              </a:rPr>
              <a:t>Δt</a:t>
            </a:r>
            <a:r>
              <a:rPr lang="en-US" sz="1800" b="0" i="1" u="none" strike="noStrike" baseline="0" dirty="0">
                <a:solidFill>
                  <a:srgbClr val="000000"/>
                </a:solidFill>
                <a:latin typeface="Calibri" panose="020F0502020204030204" pitchFamily="34" charset="0"/>
              </a:rPr>
              <a:t> </a:t>
            </a:r>
            <a:r>
              <a:rPr lang="en-US" sz="1800" b="0" i="0" u="none" strike="noStrike" baseline="0" dirty="0">
                <a:solidFill>
                  <a:srgbClr val="000000"/>
                </a:solidFill>
                <a:latin typeface="Calibri" panose="020F0502020204030204" pitchFamily="34" charset="0"/>
              </a:rPr>
              <a:t>pattern. Similarly, if an IP data source generates attack packets to many recipient ports of a destination host considering a chronological </a:t>
            </a:r>
            <a:r>
              <a:rPr lang="en-US" sz="1800" b="0" i="1" u="none" strike="noStrike" baseline="0" dirty="0" err="1">
                <a:solidFill>
                  <a:srgbClr val="000000"/>
                </a:solidFill>
                <a:latin typeface="Calibri" panose="020F0502020204030204" pitchFamily="34" charset="0"/>
              </a:rPr>
              <a:t>Δt</a:t>
            </a:r>
            <a:r>
              <a:rPr lang="en-US" sz="1800" b="0" i="1" u="none" strike="noStrike" baseline="0" dirty="0">
                <a:solidFill>
                  <a:srgbClr val="000000"/>
                </a:solidFill>
                <a:latin typeface="Calibri" panose="020F0502020204030204" pitchFamily="34" charset="0"/>
              </a:rPr>
              <a:t> </a:t>
            </a:r>
            <a:r>
              <a:rPr lang="en-US" sz="1800" b="0" i="0" u="none" strike="noStrike" baseline="0" dirty="0">
                <a:solidFill>
                  <a:srgbClr val="000000"/>
                </a:solidFill>
                <a:latin typeface="Calibri" panose="020F0502020204030204" pitchFamily="34" charset="0"/>
              </a:rPr>
              <a:t>pattern, then the number of affected port numbers also increases significantly. </a:t>
            </a:r>
            <a:endParaRPr lang="ro-RO" sz="1800" b="0" i="0" u="none" strike="noStrike" baseline="0" dirty="0">
              <a:solidFill>
                <a:srgbClr val="000000"/>
              </a:solidFill>
              <a:latin typeface="Calibri" panose="020F0502020204030204" pitchFamily="34" charset="0"/>
            </a:endParaRPr>
          </a:p>
          <a:p>
            <a:r>
              <a:rPr lang="ro-RO" sz="1800" dirty="0" err="1">
                <a:solidFill>
                  <a:srgbClr val="000000"/>
                </a:solidFill>
                <a:latin typeface="Calibri" panose="020F0502020204030204" pitchFamily="34" charset="0"/>
              </a:rPr>
              <a:t>Technical</a:t>
            </a:r>
            <a:r>
              <a:rPr lang="ro-RO" sz="1800" dirty="0">
                <a:solidFill>
                  <a:srgbClr val="000000"/>
                </a:solidFill>
                <a:latin typeface="Calibri" panose="020F0502020204030204" pitchFamily="34" charset="0"/>
              </a:rPr>
              <a:t> </a:t>
            </a:r>
            <a:r>
              <a:rPr lang="ro-RO" sz="1800" dirty="0" err="1">
                <a:solidFill>
                  <a:srgbClr val="000000"/>
                </a:solidFill>
                <a:latin typeface="Calibri" panose="020F0502020204030204" pitchFamily="34" charset="0"/>
              </a:rPr>
              <a:t>connection</a:t>
            </a:r>
            <a:r>
              <a:rPr lang="ro-RO" sz="1800" dirty="0">
                <a:solidFill>
                  <a:srgbClr val="000000"/>
                </a:solidFill>
                <a:latin typeface="Calibri" panose="020F0502020204030204" pitchFamily="34" charset="0"/>
              </a:rPr>
              <a:t> </a:t>
            </a:r>
            <a:r>
              <a:rPr lang="ro-RO" sz="1800" dirty="0" err="1">
                <a:solidFill>
                  <a:srgbClr val="000000"/>
                </a:solidFill>
                <a:latin typeface="Calibri" panose="020F0502020204030204" pitchFamily="34" charset="0"/>
              </a:rPr>
              <a:t>features</a:t>
            </a:r>
            <a:endParaRPr lang="ro-RO" sz="1800" dirty="0">
              <a:solidFill>
                <a:srgbClr val="000000"/>
              </a:solidFill>
              <a:latin typeface="Calibri" panose="020F0502020204030204" pitchFamily="34" charset="0"/>
            </a:endParaRPr>
          </a:p>
          <a:p>
            <a:endParaRPr lang="ro-RO" sz="1800" dirty="0">
              <a:solidFill>
                <a:srgbClr val="000000"/>
              </a:solidFill>
              <a:latin typeface="Calibri" panose="020F0502020204030204" pitchFamily="34" charset="0"/>
            </a:endParaRPr>
          </a:p>
        </p:txBody>
      </p:sp>
      <p:pic>
        <p:nvPicPr>
          <p:cNvPr id="5" name="Imagine 4">
            <a:extLst>
              <a:ext uri="{FF2B5EF4-FFF2-40B4-BE49-F238E27FC236}">
                <a16:creationId xmlns:a16="http://schemas.microsoft.com/office/drawing/2014/main" id="{3E50F212-47CC-3ACB-9AE1-AD917B9FCB50}"/>
              </a:ext>
            </a:extLst>
          </p:cNvPr>
          <p:cNvPicPr>
            <a:picLocks noChangeAspect="1"/>
          </p:cNvPicPr>
          <p:nvPr/>
        </p:nvPicPr>
        <p:blipFill>
          <a:blip r:embed="rId2"/>
          <a:stretch>
            <a:fillRect/>
          </a:stretch>
        </p:blipFill>
        <p:spPr>
          <a:xfrm>
            <a:off x="1766887" y="4143375"/>
            <a:ext cx="8810625" cy="2028825"/>
          </a:xfrm>
          <a:prstGeom prst="rect">
            <a:avLst/>
          </a:prstGeom>
        </p:spPr>
      </p:pic>
    </p:spTree>
    <p:extLst>
      <p:ext uri="{BB962C8B-B14F-4D97-AF65-F5344CB8AC3E}">
        <p14:creationId xmlns:p14="http://schemas.microsoft.com/office/powerpoint/2010/main" val="351279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23216B4F-1B8A-6CEE-8BB2-03C58785B660}"/>
              </a:ext>
            </a:extLst>
          </p:cNvPr>
          <p:cNvSpPr>
            <a:spLocks noGrp="1"/>
          </p:cNvSpPr>
          <p:nvPr>
            <p:ph type="title"/>
          </p:nvPr>
        </p:nvSpPr>
        <p:spPr/>
        <p:txBody>
          <a:bodyPr/>
          <a:lstStyle/>
          <a:p>
            <a:r>
              <a:rPr lang="ro-RO" dirty="0" err="1"/>
              <a:t>Functional</a:t>
            </a:r>
            <a:r>
              <a:rPr lang="ro-RO" dirty="0"/>
              <a:t> logic (1)</a:t>
            </a:r>
          </a:p>
        </p:txBody>
      </p:sp>
      <p:sp>
        <p:nvSpPr>
          <p:cNvPr id="3" name="Substituent conținut 2">
            <a:extLst>
              <a:ext uri="{FF2B5EF4-FFF2-40B4-BE49-F238E27FC236}">
                <a16:creationId xmlns:a16="http://schemas.microsoft.com/office/drawing/2014/main" id="{95C3EEF5-0D1B-4476-2828-365FB96B9462}"/>
              </a:ext>
            </a:extLst>
          </p:cNvPr>
          <p:cNvSpPr>
            <a:spLocks noGrp="1"/>
          </p:cNvSpPr>
          <p:nvPr>
            <p:ph idx="1"/>
          </p:nvPr>
        </p:nvSpPr>
        <p:spPr/>
        <p:txBody>
          <a:bodyPr>
            <a:normAutofit fontScale="92500" lnSpcReduction="20000"/>
          </a:bodyPr>
          <a:lstStyle/>
          <a:p>
            <a:r>
              <a:rPr lang="ro-RO" sz="1800" dirty="0">
                <a:solidFill>
                  <a:srgbClr val="000000"/>
                </a:solidFill>
                <a:latin typeface="Calibri" panose="020F0502020204030204" pitchFamily="34" charset="0"/>
              </a:rPr>
              <a:t>T</a:t>
            </a:r>
            <a:r>
              <a:rPr lang="en-US" sz="1800" b="0" i="0" u="none" strike="noStrike" baseline="0" dirty="0">
                <a:solidFill>
                  <a:srgbClr val="000000"/>
                </a:solidFill>
                <a:latin typeface="Calibri" panose="020F0502020204030204" pitchFamily="34" charset="0"/>
              </a:rPr>
              <a:t>he intercepted data streams are sorted considering a chronological model. Thus, each time slot is determined by the preceding and succeeding ones. Therefore, the dataset that is used in order to train the </a:t>
            </a:r>
            <a:r>
              <a:rPr lang="en-US" sz="1800" b="0" i="0" u="none" strike="noStrike" baseline="0" dirty="0" err="1">
                <a:solidFill>
                  <a:srgbClr val="000000"/>
                </a:solidFill>
                <a:latin typeface="Calibri" panose="020F0502020204030204" pitchFamily="34" charset="0"/>
              </a:rPr>
              <a:t>LRDDoS</a:t>
            </a:r>
            <a:r>
              <a:rPr lang="en-US" sz="1800" b="0" i="0" u="none" strike="noStrike" baseline="0" dirty="0">
                <a:solidFill>
                  <a:srgbClr val="000000"/>
                </a:solidFill>
                <a:latin typeface="Calibri" panose="020F0502020204030204" pitchFamily="34" charset="0"/>
              </a:rPr>
              <a:t> attack patterns detection process essential relies on the chronological succession of data packages. This may be modeled through a bidimensional array, which contains related </a:t>
            </a:r>
            <a:r>
              <a:rPr lang="en-US" sz="1800" b="0" i="0" u="none" strike="noStrike" baseline="0" dirty="0" err="1">
                <a:solidFill>
                  <a:srgbClr val="000000"/>
                </a:solidFill>
                <a:latin typeface="Calibri" panose="020F0502020204030204" pitchFamily="34" charset="0"/>
              </a:rPr>
              <a:t>LRDDoS</a:t>
            </a:r>
            <a:r>
              <a:rPr lang="en-US" sz="1800" b="0" i="0" u="none" strike="noStrike" baseline="0" dirty="0">
                <a:solidFill>
                  <a:srgbClr val="000000"/>
                </a:solidFill>
                <a:latin typeface="Calibri" panose="020F0502020204030204" pitchFamily="34" charset="0"/>
              </a:rPr>
              <a:t> training data relative to each particular time slot, which contains the most relevant features.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Furthermore, the mechanism of sliding windows is applied, considering a constant sliding windows step size </a:t>
            </a:r>
            <a:r>
              <a:rPr lang="en-US" sz="1800" b="0" i="1" u="none" strike="noStrike" baseline="0" dirty="0">
                <a:solidFill>
                  <a:srgbClr val="000000"/>
                </a:solidFill>
                <a:latin typeface="Calibri" panose="020F0502020204030204" pitchFamily="34" charset="0"/>
              </a:rPr>
              <a:t>SWS</a:t>
            </a:r>
            <a:r>
              <a:rPr lang="en-US" sz="1800" b="0" i="0" u="none" strike="noStrike" baseline="0" dirty="0">
                <a:solidFill>
                  <a:srgbClr val="000000"/>
                </a:solidFill>
                <a:latin typeface="Calibri" panose="020F0502020204030204" pitchFamily="34" charset="0"/>
              </a:rPr>
              <a:t>. This approach is considered in order to partition the chronologically determined </a:t>
            </a:r>
            <a:r>
              <a:rPr lang="en-US" sz="1800" b="0" i="0" u="none" strike="noStrike" baseline="0" dirty="0" err="1">
                <a:solidFill>
                  <a:srgbClr val="000000"/>
                </a:solidFill>
                <a:latin typeface="Calibri" panose="020F0502020204030204" pitchFamily="34" charset="0"/>
              </a:rPr>
              <a:t>LRDDoS</a:t>
            </a:r>
            <a:r>
              <a:rPr lang="en-US" sz="1800" b="0" i="0" u="none" strike="noStrike" baseline="0" dirty="0">
                <a:solidFill>
                  <a:srgbClr val="000000"/>
                </a:solidFill>
                <a:latin typeface="Calibri" panose="020F0502020204030204" pitchFamily="34" charset="0"/>
              </a:rPr>
              <a:t> data streams, which are part of the overall processed data traffic. If the number of data messages in the overall stream is lower than </a:t>
            </a:r>
            <a:r>
              <a:rPr lang="en-US" sz="1800" b="0" i="1" u="none" strike="noStrike" baseline="0" dirty="0">
                <a:solidFill>
                  <a:srgbClr val="000000"/>
                </a:solidFill>
                <a:latin typeface="Calibri" panose="020F0502020204030204" pitchFamily="34" charset="0"/>
              </a:rPr>
              <a:t>SWS</a:t>
            </a:r>
            <a:r>
              <a:rPr lang="en-US" sz="1800" b="0" i="0" u="none" strike="noStrike" baseline="0" dirty="0">
                <a:solidFill>
                  <a:srgbClr val="000000"/>
                </a:solidFill>
                <a:latin typeface="Calibri" panose="020F0502020204030204" pitchFamily="34" charset="0"/>
              </a:rPr>
              <a:t>, then the structure is filled with values of zero. This approach enhances the LSTM-related learning process, without inducing a noticeable computational overhead. These conventional data can be assimilated to the idea of noise, which may be processed, if required, using specific algorithms.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The efficiency of the computational process is further enhanced through the aggregation of the determined features into the feature sequence that is described in the following mathematical expression</a:t>
            </a:r>
            <a:r>
              <a:rPr lang="ro-RO" sz="1800" dirty="0">
                <a:solidFill>
                  <a:srgbClr val="000000"/>
                </a:solidFill>
                <a:latin typeface="Calibri" panose="020F0502020204030204" pitchFamily="34" charset="0"/>
              </a:rPr>
              <a:t>: </a:t>
            </a:r>
            <a:endParaRPr lang="ro-RO" dirty="0"/>
          </a:p>
        </p:txBody>
      </p:sp>
      <p:pic>
        <p:nvPicPr>
          <p:cNvPr id="5" name="Imagine 4">
            <a:extLst>
              <a:ext uri="{FF2B5EF4-FFF2-40B4-BE49-F238E27FC236}">
                <a16:creationId xmlns:a16="http://schemas.microsoft.com/office/drawing/2014/main" id="{AD9D52FF-2626-F55F-E34C-A8444C317DEC}"/>
              </a:ext>
            </a:extLst>
          </p:cNvPr>
          <p:cNvPicPr>
            <a:picLocks noChangeAspect="1"/>
          </p:cNvPicPr>
          <p:nvPr/>
        </p:nvPicPr>
        <p:blipFill>
          <a:blip r:embed="rId2"/>
          <a:stretch>
            <a:fillRect/>
          </a:stretch>
        </p:blipFill>
        <p:spPr>
          <a:xfrm>
            <a:off x="2948412" y="5390451"/>
            <a:ext cx="2438400" cy="277906"/>
          </a:xfrm>
          <a:prstGeom prst="rect">
            <a:avLst/>
          </a:prstGeom>
        </p:spPr>
      </p:pic>
    </p:spTree>
    <p:extLst>
      <p:ext uri="{BB962C8B-B14F-4D97-AF65-F5344CB8AC3E}">
        <p14:creationId xmlns:p14="http://schemas.microsoft.com/office/powerpoint/2010/main" val="2774835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723D00C-09AC-C20C-0A83-C1FAEEE0D440}"/>
              </a:ext>
            </a:extLst>
          </p:cNvPr>
          <p:cNvSpPr>
            <a:spLocks noGrp="1"/>
          </p:cNvSpPr>
          <p:nvPr>
            <p:ph type="title"/>
          </p:nvPr>
        </p:nvSpPr>
        <p:spPr/>
        <p:txBody>
          <a:bodyPr/>
          <a:lstStyle/>
          <a:p>
            <a:r>
              <a:rPr lang="ro-RO" dirty="0" err="1"/>
              <a:t>Functional</a:t>
            </a:r>
            <a:r>
              <a:rPr lang="ro-RO" dirty="0"/>
              <a:t> logic (2)</a:t>
            </a:r>
          </a:p>
        </p:txBody>
      </p:sp>
      <p:sp>
        <p:nvSpPr>
          <p:cNvPr id="3" name="Substituent conținut 2">
            <a:extLst>
              <a:ext uri="{FF2B5EF4-FFF2-40B4-BE49-F238E27FC236}">
                <a16:creationId xmlns:a16="http://schemas.microsoft.com/office/drawing/2014/main" id="{08B9305B-F21E-FE6C-539D-D31B45DF211B}"/>
              </a:ext>
            </a:extLst>
          </p:cNvPr>
          <p:cNvSpPr>
            <a:spLocks noGrp="1"/>
          </p:cNvSpPr>
          <p:nvPr>
            <p:ph idx="1"/>
          </p:nvPr>
        </p:nvSpPr>
        <p:spPr/>
        <p:txBody>
          <a:bodyPr/>
          <a:lstStyle/>
          <a:p>
            <a:r>
              <a:rPr lang="en-US" sz="1800" b="0" i="0" u="none" strike="noStrike" baseline="0" dirty="0">
                <a:solidFill>
                  <a:srgbClr val="000000"/>
                </a:solidFill>
                <a:latin typeface="Calibri" panose="020F0502020204030204" pitchFamily="34" charset="0"/>
              </a:rPr>
              <a:t>Here, </a:t>
            </a:r>
            <a:r>
              <a:rPr lang="en-US" sz="1800" b="0" i="1" u="none" strike="noStrike" baseline="0" dirty="0">
                <a:solidFill>
                  <a:srgbClr val="000000"/>
                </a:solidFill>
                <a:latin typeface="Calibri" panose="020F0502020204030204" pitchFamily="34" charset="0"/>
              </a:rPr>
              <a:t>f </a:t>
            </a:r>
            <a:r>
              <a:rPr lang="en-US" sz="1800" b="0" i="0" u="none" strike="noStrike" baseline="0" dirty="0">
                <a:solidFill>
                  <a:srgbClr val="000000"/>
                </a:solidFill>
                <a:latin typeface="Calibri" panose="020F0502020204030204" pitchFamily="34" charset="0"/>
              </a:rPr>
              <a:t>is the number of available features, while </a:t>
            </a:r>
            <a:r>
              <a:rPr lang="en-US" sz="1800" b="0" i="1" u="none" strike="noStrike" baseline="0" dirty="0">
                <a:solidFill>
                  <a:srgbClr val="000000"/>
                </a:solidFill>
                <a:latin typeface="Calibri" panose="020F0502020204030204" pitchFamily="34" charset="0"/>
              </a:rPr>
              <a:t>SWS </a:t>
            </a:r>
            <a:r>
              <a:rPr lang="en-US" sz="1800" b="0" i="0" u="none" strike="noStrike" baseline="0" dirty="0">
                <a:solidFill>
                  <a:srgbClr val="000000"/>
                </a:solidFill>
                <a:latin typeface="Calibri" panose="020F0502020204030204" pitchFamily="34" charset="0"/>
              </a:rPr>
              <a:t>represents the sliding windows step size. Furthermore, </a:t>
            </a:r>
            <a:r>
              <a:rPr lang="en-US" sz="1800" b="0" i="1" u="none" strike="noStrike" baseline="0" dirty="0">
                <a:solidFill>
                  <a:srgbClr val="000000"/>
                </a:solidFill>
                <a:latin typeface="Calibri" panose="020F0502020204030204" pitchFamily="34" charset="0"/>
              </a:rPr>
              <a:t>k</a:t>
            </a:r>
            <a:r>
              <a:rPr lang="en-US" sz="1200" b="0" i="1" u="none" strike="noStrike" baseline="0" dirty="0">
                <a:solidFill>
                  <a:srgbClr val="000000"/>
                </a:solidFill>
                <a:latin typeface="Calibri" panose="020F0502020204030204" pitchFamily="34" charset="0"/>
              </a:rPr>
              <a:t>i</a:t>
            </a:r>
            <a:r>
              <a:rPr lang="en-US" sz="1800" b="0" i="1" u="none" strike="noStrike" baseline="0" dirty="0">
                <a:solidFill>
                  <a:srgbClr val="000000"/>
                </a:solidFill>
                <a:latin typeface="Calibri" panose="020F0502020204030204" pitchFamily="34" charset="0"/>
              </a:rPr>
              <a:t> </a:t>
            </a:r>
            <a:r>
              <a:rPr lang="en-US" sz="1800" b="0" i="0" u="none" strike="noStrike" baseline="0" dirty="0">
                <a:solidFill>
                  <a:srgbClr val="000000"/>
                </a:solidFill>
                <a:latin typeface="Calibri" panose="020F0502020204030204" pitchFamily="34" charset="0"/>
              </a:rPr>
              <a:t>is represented by the following mathematical expression. </a:t>
            </a:r>
            <a:endParaRPr lang="ro-RO" sz="1800" b="0" i="0" u="none" strike="noStrike" baseline="0" dirty="0">
              <a:solidFill>
                <a:srgbClr val="000000"/>
              </a:solidFill>
              <a:latin typeface="Calibri" panose="020F0502020204030204" pitchFamily="34" charset="0"/>
            </a:endParaRPr>
          </a:p>
          <a:p>
            <a:endParaRPr lang="ro-RO" sz="1800" dirty="0">
              <a:solidFill>
                <a:srgbClr val="000000"/>
              </a:solidFill>
              <a:latin typeface="Calibri" panose="020F0502020204030204" pitchFamily="34" charset="0"/>
            </a:endParaRPr>
          </a:p>
          <a:p>
            <a:endParaRPr lang="ro-RO" sz="1800" dirty="0">
              <a:solidFill>
                <a:srgbClr val="000000"/>
              </a:solidFill>
              <a:latin typeface="Calibri" panose="020F0502020204030204" pitchFamily="34" charset="0"/>
            </a:endParaRPr>
          </a:p>
          <a:p>
            <a:r>
              <a:rPr lang="ro-RO" sz="1800" dirty="0">
                <a:solidFill>
                  <a:srgbClr val="000000"/>
                </a:solidFill>
                <a:latin typeface="Calibri" panose="020F0502020204030204" pitchFamily="34" charset="0"/>
              </a:rPr>
              <a:t>T</a:t>
            </a:r>
            <a:r>
              <a:rPr lang="en-US" sz="1800" b="0" i="0" u="none" strike="noStrike" baseline="0" dirty="0">
                <a:solidFill>
                  <a:srgbClr val="000000"/>
                </a:solidFill>
                <a:latin typeface="Calibri" panose="020F0502020204030204" pitchFamily="34" charset="0"/>
              </a:rPr>
              <a:t>he data processing pipeline continues with the second stage, which relates to the actual detection of the </a:t>
            </a:r>
            <a:r>
              <a:rPr lang="en-US" sz="1800" b="0" i="0" u="none" strike="noStrike" baseline="0" dirty="0" err="1">
                <a:solidFill>
                  <a:srgbClr val="000000"/>
                </a:solidFill>
                <a:latin typeface="Calibri" panose="020F0502020204030204" pitchFamily="34" charset="0"/>
              </a:rPr>
              <a:t>LRDDoS</a:t>
            </a:r>
            <a:r>
              <a:rPr lang="en-US" sz="1800" b="0" i="0" u="none" strike="noStrike" baseline="0" dirty="0">
                <a:solidFill>
                  <a:srgbClr val="000000"/>
                </a:solidFill>
                <a:latin typeface="Calibri" panose="020F0502020204030204" pitchFamily="34" charset="0"/>
              </a:rPr>
              <a:t> data packets. Essentially, the acquired </a:t>
            </a:r>
            <a:r>
              <a:rPr lang="en-US" sz="1800" b="0" i="0" u="none" strike="noStrike" baseline="0" dirty="0" err="1">
                <a:solidFill>
                  <a:srgbClr val="000000"/>
                </a:solidFill>
                <a:latin typeface="Calibri" panose="020F0502020204030204" pitchFamily="34" charset="0"/>
              </a:rPr>
              <a:t>LRDDoS</a:t>
            </a:r>
            <a:r>
              <a:rPr lang="en-US" sz="1800" b="0" i="0" u="none" strike="noStrike" baseline="0" dirty="0">
                <a:solidFill>
                  <a:srgbClr val="000000"/>
                </a:solidFill>
                <a:latin typeface="Calibri" panose="020F0502020204030204" pitchFamily="34" charset="0"/>
              </a:rPr>
              <a:t> attack data packets are accompanied by missing packets in the respective data streams. This negatively impacts the accuracy of the prediction process. Therefore, let us recall that the proposed model considers a bidirectional LSTM network, which is capable to accurately predict the values of the missing data packets. This is determined by the proposed algorithm’s ability to consider both the informational states of preceding and succeeding data packets. </a:t>
            </a:r>
            <a:endParaRPr lang="ro-RO" sz="1800" dirty="0">
              <a:solidFill>
                <a:srgbClr val="000000"/>
              </a:solidFill>
              <a:latin typeface="Calibri" panose="020F0502020204030204" pitchFamily="34" charset="0"/>
            </a:endParaRPr>
          </a:p>
        </p:txBody>
      </p:sp>
      <p:pic>
        <p:nvPicPr>
          <p:cNvPr id="5" name="Imagine 4">
            <a:extLst>
              <a:ext uri="{FF2B5EF4-FFF2-40B4-BE49-F238E27FC236}">
                <a16:creationId xmlns:a16="http://schemas.microsoft.com/office/drawing/2014/main" id="{658A3356-951A-EAE4-CC9E-50683BC3654C}"/>
              </a:ext>
            </a:extLst>
          </p:cNvPr>
          <p:cNvPicPr>
            <a:picLocks noChangeAspect="1"/>
          </p:cNvPicPr>
          <p:nvPr/>
        </p:nvPicPr>
        <p:blipFill>
          <a:blip r:embed="rId2"/>
          <a:stretch>
            <a:fillRect/>
          </a:stretch>
        </p:blipFill>
        <p:spPr>
          <a:xfrm>
            <a:off x="4572000" y="3003176"/>
            <a:ext cx="3048000" cy="851647"/>
          </a:xfrm>
          <a:prstGeom prst="rect">
            <a:avLst/>
          </a:prstGeom>
        </p:spPr>
      </p:pic>
    </p:spTree>
    <p:extLst>
      <p:ext uri="{BB962C8B-B14F-4D97-AF65-F5344CB8AC3E}">
        <p14:creationId xmlns:p14="http://schemas.microsoft.com/office/powerpoint/2010/main" val="41101294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BE4AD36-389A-951D-4BD3-630522798C3E}"/>
              </a:ext>
            </a:extLst>
          </p:cNvPr>
          <p:cNvSpPr>
            <a:spLocks noGrp="1"/>
          </p:cNvSpPr>
          <p:nvPr>
            <p:ph type="title"/>
          </p:nvPr>
        </p:nvSpPr>
        <p:spPr/>
        <p:txBody>
          <a:bodyPr/>
          <a:lstStyle/>
          <a:p>
            <a:r>
              <a:rPr lang="ro-RO" dirty="0" err="1"/>
              <a:t>Functional</a:t>
            </a:r>
            <a:r>
              <a:rPr lang="ro-RO" dirty="0"/>
              <a:t> logic (3)</a:t>
            </a:r>
          </a:p>
        </p:txBody>
      </p:sp>
      <p:pic>
        <p:nvPicPr>
          <p:cNvPr id="5" name="Substituent conținut 4">
            <a:extLst>
              <a:ext uri="{FF2B5EF4-FFF2-40B4-BE49-F238E27FC236}">
                <a16:creationId xmlns:a16="http://schemas.microsoft.com/office/drawing/2014/main" id="{973C3D28-5D28-E2D9-D770-680BB0B4BF16}"/>
              </a:ext>
            </a:extLst>
          </p:cNvPr>
          <p:cNvPicPr>
            <a:picLocks noGrp="1" noChangeAspect="1"/>
          </p:cNvPicPr>
          <p:nvPr>
            <p:ph idx="1"/>
          </p:nvPr>
        </p:nvPicPr>
        <p:blipFill>
          <a:blip r:embed="rId2"/>
          <a:stretch>
            <a:fillRect/>
          </a:stretch>
        </p:blipFill>
        <p:spPr>
          <a:xfrm>
            <a:off x="2017993" y="1428750"/>
            <a:ext cx="7765206" cy="5207441"/>
          </a:xfrm>
        </p:spPr>
      </p:pic>
    </p:spTree>
    <p:extLst>
      <p:ext uri="{BB962C8B-B14F-4D97-AF65-F5344CB8AC3E}">
        <p14:creationId xmlns:p14="http://schemas.microsoft.com/office/powerpoint/2010/main" val="40046421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B4B0FC7-DA37-1265-077F-7FBA10537422}"/>
              </a:ext>
            </a:extLst>
          </p:cNvPr>
          <p:cNvSpPr>
            <a:spLocks noGrp="1"/>
          </p:cNvSpPr>
          <p:nvPr>
            <p:ph type="title"/>
          </p:nvPr>
        </p:nvSpPr>
        <p:spPr/>
        <p:txBody>
          <a:bodyPr>
            <a:normAutofit/>
          </a:bodyPr>
          <a:lstStyle/>
          <a:p>
            <a:r>
              <a:rPr lang="en-US" sz="3200" dirty="0"/>
              <a:t>Logical architecture of the neural network layers</a:t>
            </a:r>
            <a:endParaRPr lang="ro-RO" sz="3200" dirty="0"/>
          </a:p>
        </p:txBody>
      </p:sp>
      <p:pic>
        <p:nvPicPr>
          <p:cNvPr id="5" name="Substituent conținut 4">
            <a:extLst>
              <a:ext uri="{FF2B5EF4-FFF2-40B4-BE49-F238E27FC236}">
                <a16:creationId xmlns:a16="http://schemas.microsoft.com/office/drawing/2014/main" id="{8767682B-9006-5863-C874-0CED24B683C3}"/>
              </a:ext>
            </a:extLst>
          </p:cNvPr>
          <p:cNvPicPr>
            <a:picLocks noGrp="1" noChangeAspect="1"/>
          </p:cNvPicPr>
          <p:nvPr>
            <p:ph idx="1"/>
          </p:nvPr>
        </p:nvPicPr>
        <p:blipFill>
          <a:blip r:embed="rId2"/>
          <a:stretch>
            <a:fillRect/>
          </a:stretch>
        </p:blipFill>
        <p:spPr>
          <a:xfrm>
            <a:off x="1747837" y="2178490"/>
            <a:ext cx="8696325" cy="2647950"/>
          </a:xfrm>
        </p:spPr>
      </p:pic>
    </p:spTree>
    <p:extLst>
      <p:ext uri="{BB962C8B-B14F-4D97-AF65-F5344CB8AC3E}">
        <p14:creationId xmlns:p14="http://schemas.microsoft.com/office/powerpoint/2010/main" val="8635645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2B4D816-3A55-063B-B4CC-190C9EC9801B}"/>
              </a:ext>
            </a:extLst>
          </p:cNvPr>
          <p:cNvSpPr>
            <a:spLocks noGrp="1"/>
          </p:cNvSpPr>
          <p:nvPr>
            <p:ph type="title"/>
          </p:nvPr>
        </p:nvSpPr>
        <p:spPr/>
        <p:txBody>
          <a:bodyPr/>
          <a:lstStyle/>
          <a:p>
            <a:r>
              <a:rPr lang="ro-RO" dirty="0"/>
              <a:t>Experimental </a:t>
            </a:r>
            <a:r>
              <a:rPr lang="ro-RO" dirty="0" err="1"/>
              <a:t>evaluation</a:t>
            </a:r>
            <a:endParaRPr lang="ro-RO" dirty="0"/>
          </a:p>
        </p:txBody>
      </p:sp>
      <p:sp>
        <p:nvSpPr>
          <p:cNvPr id="3" name="Substituent conținut 2">
            <a:extLst>
              <a:ext uri="{FF2B5EF4-FFF2-40B4-BE49-F238E27FC236}">
                <a16:creationId xmlns:a16="http://schemas.microsoft.com/office/drawing/2014/main" id="{8AF36222-C789-645C-3F86-CB93AE206A67}"/>
              </a:ext>
            </a:extLst>
          </p:cNvPr>
          <p:cNvSpPr>
            <a:spLocks noGrp="1"/>
          </p:cNvSpPr>
          <p:nvPr>
            <p:ph idx="1"/>
          </p:nvPr>
        </p:nvSpPr>
        <p:spPr/>
        <p:txBody>
          <a:bodyPr>
            <a:normAutofit fontScale="85000" lnSpcReduction="20000"/>
          </a:bodyPr>
          <a:lstStyle/>
          <a:p>
            <a:r>
              <a:rPr lang="en-US" dirty="0"/>
              <a:t>The experimental assessment considers 300 million data samples</a:t>
            </a:r>
            <a:r>
              <a:rPr lang="ro-RO" dirty="0"/>
              <a:t>.</a:t>
            </a:r>
          </a:p>
          <a:p>
            <a:r>
              <a:rPr lang="en-US" dirty="0"/>
              <a:t>Thus, 150 million data samples relate to </a:t>
            </a:r>
            <a:r>
              <a:rPr lang="en-US" dirty="0" err="1"/>
              <a:t>LRDDoS</a:t>
            </a:r>
            <a:r>
              <a:rPr lang="en-US" dirty="0"/>
              <a:t> traffic patterns, while the rest of 150 million data samples represent legitimate data traffic. It is relevant to note that this splitting model also contributes to the prevention of data imbalance. Additionally, 15% of the original data samples are transformed into random values, which simulates the presence of noise.</a:t>
            </a:r>
            <a:endParaRPr lang="ro-RO" dirty="0"/>
          </a:p>
          <a:p>
            <a:r>
              <a:rPr lang="en-US" dirty="0"/>
              <a:t>The experimental evaluation also considered the federated learning routines. For this purpose, ten computing nodes were created, which administered local datasets that stored the following number of data items, respectively: 30 million, 40 million, 60 million, 80 million, 90</a:t>
            </a:r>
            <a:r>
              <a:rPr lang="ro-RO" dirty="0"/>
              <a:t> </a:t>
            </a:r>
            <a:r>
              <a:rPr lang="en-US" dirty="0"/>
              <a:t>million, 110 million, 150 million, 210 million, 260 million, and 280 million. Considering the main node selection algorithm, which this paper proposes, the data processing node that managed 280 million data items was chosen. The respective local dataset was partitioned into 170 million data items and 110 million data items, which represented the training dataset and testing dataset, respectively. The data processing nodes were setup using the Vagrant virtualization platform, which offered the possibility to efficiently create the necessary computing and storage resources. Each node accessed 64 logical cores of an AMD EPYC 7702 processor, 256 GB of random access memory (RAM), and the necessary storage resources.</a:t>
            </a:r>
            <a:endParaRPr lang="ro-RO" dirty="0"/>
          </a:p>
        </p:txBody>
      </p:sp>
    </p:spTree>
    <p:extLst>
      <p:ext uri="{BB962C8B-B14F-4D97-AF65-F5344CB8AC3E}">
        <p14:creationId xmlns:p14="http://schemas.microsoft.com/office/powerpoint/2010/main" val="18202471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423F92A-A06A-919A-9A7A-179D05CA0EA7}"/>
              </a:ext>
            </a:extLst>
          </p:cNvPr>
          <p:cNvSpPr>
            <a:spLocks noGrp="1"/>
          </p:cNvSpPr>
          <p:nvPr>
            <p:ph type="title"/>
          </p:nvPr>
        </p:nvSpPr>
        <p:spPr/>
        <p:txBody>
          <a:bodyPr>
            <a:normAutofit/>
          </a:bodyPr>
          <a:lstStyle/>
          <a:p>
            <a:r>
              <a:rPr lang="ro-RO" dirty="0" err="1"/>
              <a:t>Numerical</a:t>
            </a:r>
            <a:r>
              <a:rPr lang="ro-RO" dirty="0"/>
              <a:t> </a:t>
            </a:r>
            <a:r>
              <a:rPr lang="ro-RO" dirty="0" err="1"/>
              <a:t>outcomes</a:t>
            </a:r>
            <a:r>
              <a:rPr lang="ro-RO" dirty="0"/>
              <a:t> of </a:t>
            </a:r>
            <a:r>
              <a:rPr lang="ro-RO" dirty="0" err="1"/>
              <a:t>the</a:t>
            </a:r>
            <a:r>
              <a:rPr lang="ro-RO" dirty="0"/>
              <a:t> experimental </a:t>
            </a:r>
            <a:r>
              <a:rPr lang="ro-RO" dirty="0" err="1"/>
              <a:t>evaluation</a:t>
            </a:r>
            <a:endParaRPr lang="ro-RO" dirty="0"/>
          </a:p>
        </p:txBody>
      </p:sp>
      <p:pic>
        <p:nvPicPr>
          <p:cNvPr id="5" name="Substituent conținut 4">
            <a:extLst>
              <a:ext uri="{FF2B5EF4-FFF2-40B4-BE49-F238E27FC236}">
                <a16:creationId xmlns:a16="http://schemas.microsoft.com/office/drawing/2014/main" id="{BD33AE6D-7F44-8C83-D923-2AE48BF1AB8B}"/>
              </a:ext>
            </a:extLst>
          </p:cNvPr>
          <p:cNvPicPr>
            <a:picLocks noGrp="1" noChangeAspect="1"/>
          </p:cNvPicPr>
          <p:nvPr>
            <p:ph idx="1"/>
          </p:nvPr>
        </p:nvPicPr>
        <p:blipFill>
          <a:blip r:embed="rId2"/>
          <a:stretch>
            <a:fillRect/>
          </a:stretch>
        </p:blipFill>
        <p:spPr>
          <a:xfrm>
            <a:off x="1833562" y="2290762"/>
            <a:ext cx="8677275" cy="3571875"/>
          </a:xfrm>
        </p:spPr>
      </p:pic>
    </p:spTree>
    <p:extLst>
      <p:ext uri="{BB962C8B-B14F-4D97-AF65-F5344CB8AC3E}">
        <p14:creationId xmlns:p14="http://schemas.microsoft.com/office/powerpoint/2010/main" val="15672478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ABCB5E55-587C-FB8D-731D-15B3CF7271D6}"/>
              </a:ext>
            </a:extLst>
          </p:cNvPr>
          <p:cNvSpPr>
            <a:spLocks noGrp="1"/>
          </p:cNvSpPr>
          <p:nvPr>
            <p:ph type="title"/>
          </p:nvPr>
        </p:nvSpPr>
        <p:spPr/>
        <p:txBody>
          <a:bodyPr/>
          <a:lstStyle/>
          <a:p>
            <a:r>
              <a:rPr lang="en-US" sz="4400" b="0" i="0" u="none" strike="noStrike" baseline="0" dirty="0">
                <a:solidFill>
                  <a:srgbClr val="000000"/>
                </a:solidFill>
                <a:latin typeface="Calibri" panose="020F0502020204030204" pitchFamily="34" charset="0"/>
              </a:rPr>
              <a:t>Machine learning and artificial intelligence</a:t>
            </a:r>
            <a:r>
              <a:rPr lang="ro-RO" sz="4400" b="0" i="0" u="none" strike="noStrike" baseline="0" dirty="0">
                <a:solidFill>
                  <a:srgbClr val="000000"/>
                </a:solidFill>
                <a:latin typeface="Calibri" panose="020F0502020204030204" pitchFamily="34" charset="0"/>
              </a:rPr>
              <a:t> (1)</a:t>
            </a:r>
            <a:endParaRPr lang="ro-RO" dirty="0"/>
          </a:p>
        </p:txBody>
      </p:sp>
      <p:sp>
        <p:nvSpPr>
          <p:cNvPr id="3" name="Substituent conținut 2">
            <a:extLst>
              <a:ext uri="{FF2B5EF4-FFF2-40B4-BE49-F238E27FC236}">
                <a16:creationId xmlns:a16="http://schemas.microsoft.com/office/drawing/2014/main" id="{3D2D53CE-D027-A896-8131-F08A72F21134}"/>
              </a:ext>
            </a:extLst>
          </p:cNvPr>
          <p:cNvSpPr>
            <a:spLocks noGrp="1"/>
          </p:cNvSpPr>
          <p:nvPr>
            <p:ph idx="1"/>
          </p:nvPr>
        </p:nvSpPr>
        <p:spPr/>
        <p:txBody>
          <a:bodyPr/>
          <a:lstStyle/>
          <a:p>
            <a:r>
              <a:rPr lang="ro-RO" dirty="0" err="1"/>
              <a:t>Use</a:t>
            </a:r>
            <a:r>
              <a:rPr lang="ro-RO" dirty="0"/>
              <a:t> case: </a:t>
            </a:r>
            <a:r>
              <a:rPr lang="en-US" sz="1800" b="0" i="0" u="none" strike="noStrike" baseline="0" dirty="0">
                <a:solidFill>
                  <a:srgbClr val="000000"/>
                </a:solidFill>
                <a:latin typeface="Calibri" panose="020F0502020204030204" pitchFamily="34" charset="0"/>
              </a:rPr>
              <a:t>integrated data analytics system, which considers an assessment model that aims to optimize the big data analytics processes, with a focus on the automotive industry and the necessary car parts manufacturing processes. The contribution's relevance is enhanced by the fact that real-world data is used in order to evaluate the validity of the described model. The experimental evaluation that is reported in this paper considers a dataset concerning the bearings' fault detection. Furthermore, vibrations and acoustic signals were measured on an electric engine mounted on bearings, with four different bearing conditions: healthy, inner and outer race fault, and ball defect. The bearing condition marks the class of each entry, enabling the utilization of supervised learning. Concerning the classification process, we can talk about a multi-class classification problem, which considers four classes.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The </a:t>
            </a:r>
            <a:r>
              <a:rPr lang="ro-RO" sz="1800" b="0" i="0" u="none" strike="noStrike" baseline="0" dirty="0" err="1">
                <a:solidFill>
                  <a:srgbClr val="000000"/>
                </a:solidFill>
                <a:latin typeface="Calibri" panose="020F0502020204030204" pitchFamily="34" charset="0"/>
              </a:rPr>
              <a:t>calibration</a:t>
            </a:r>
            <a:r>
              <a:rPr lang="ro-RO" sz="1800" b="0" i="0" u="none" strike="noStrike" baseline="0" dirty="0">
                <a:solidFill>
                  <a:srgbClr val="000000"/>
                </a:solidFill>
                <a:latin typeface="Calibri" panose="020F0502020204030204" pitchFamily="34" charset="0"/>
              </a:rPr>
              <a:t> </a:t>
            </a:r>
            <a:r>
              <a:rPr lang="en-US" sz="1800" b="0" i="0" u="none" strike="noStrike" baseline="0" dirty="0">
                <a:solidFill>
                  <a:srgbClr val="000000"/>
                </a:solidFill>
                <a:latin typeface="Calibri" panose="020F0502020204030204" pitchFamily="34" charset="0"/>
              </a:rPr>
              <a:t>dataset was generated using a fault machine simulator from </a:t>
            </a:r>
            <a:r>
              <a:rPr lang="en-US" sz="1800" b="0" i="0" u="none" strike="noStrike" baseline="0" dirty="0" err="1">
                <a:solidFill>
                  <a:srgbClr val="000000"/>
                </a:solidFill>
                <a:latin typeface="Calibri" panose="020F0502020204030204" pitchFamily="34" charset="0"/>
              </a:rPr>
              <a:t>SpectraQuest</a:t>
            </a:r>
            <a:r>
              <a:rPr lang="en-US" sz="1800" b="0" i="0" u="none" strike="noStrike" baseline="0" dirty="0">
                <a:solidFill>
                  <a:srgbClr val="000000"/>
                </a:solidFill>
                <a:latin typeface="Calibri" panose="020F0502020204030204" pitchFamily="34" charset="0"/>
              </a:rPr>
              <a:t>,</a:t>
            </a:r>
            <a:r>
              <a:rPr lang="ro-RO" sz="1800" dirty="0">
                <a:solidFill>
                  <a:srgbClr val="000000"/>
                </a:solidFill>
                <a:latin typeface="Calibri" panose="020F0502020204030204" pitchFamily="34" charset="0"/>
              </a:rPr>
              <a:t> </a:t>
            </a:r>
            <a:r>
              <a:rPr lang="en-US" sz="1800" b="0" i="0" u="none" strike="noStrike" baseline="0" dirty="0">
                <a:solidFill>
                  <a:srgbClr val="000000"/>
                </a:solidFill>
                <a:latin typeface="Calibri" panose="020F0502020204030204" pitchFamily="34" charset="0"/>
              </a:rPr>
              <a:t>in order to compute results on vibrations and acoustic signals under medium rotational speeds. </a:t>
            </a:r>
            <a:endParaRPr lang="ro-RO" dirty="0"/>
          </a:p>
        </p:txBody>
      </p:sp>
    </p:spTree>
    <p:extLst>
      <p:ext uri="{BB962C8B-B14F-4D97-AF65-F5344CB8AC3E}">
        <p14:creationId xmlns:p14="http://schemas.microsoft.com/office/powerpoint/2010/main" val="33363786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0170CCA1-1FC5-6D9F-E535-A4DB97B9F337}"/>
              </a:ext>
            </a:extLst>
          </p:cNvPr>
          <p:cNvSpPr>
            <a:spLocks noGrp="1"/>
          </p:cNvSpPr>
          <p:nvPr>
            <p:ph type="title"/>
          </p:nvPr>
        </p:nvSpPr>
        <p:spPr/>
        <p:txBody>
          <a:bodyPr/>
          <a:lstStyle/>
          <a:p>
            <a:r>
              <a:rPr lang="en-US" sz="4400" b="0" i="0" u="none" strike="noStrike" baseline="0" dirty="0">
                <a:solidFill>
                  <a:srgbClr val="000000"/>
                </a:solidFill>
                <a:latin typeface="Calibri" panose="020F0502020204030204" pitchFamily="34" charset="0"/>
              </a:rPr>
              <a:t>Machine learning and artificial intelligence</a:t>
            </a:r>
            <a:r>
              <a:rPr lang="ro-RO" sz="4400" b="0" i="0" u="none" strike="noStrike" baseline="0" dirty="0">
                <a:solidFill>
                  <a:srgbClr val="000000"/>
                </a:solidFill>
                <a:latin typeface="Calibri" panose="020F0502020204030204" pitchFamily="34" charset="0"/>
              </a:rPr>
              <a:t> (2)</a:t>
            </a:r>
            <a:endParaRPr lang="ro-RO" dirty="0"/>
          </a:p>
        </p:txBody>
      </p:sp>
      <p:sp>
        <p:nvSpPr>
          <p:cNvPr id="3" name="Substituent conținut 2">
            <a:extLst>
              <a:ext uri="{FF2B5EF4-FFF2-40B4-BE49-F238E27FC236}">
                <a16:creationId xmlns:a16="http://schemas.microsoft.com/office/drawing/2014/main" id="{85DF409B-5B5A-445B-1E90-69537903E907}"/>
              </a:ext>
            </a:extLst>
          </p:cNvPr>
          <p:cNvSpPr>
            <a:spLocks noGrp="1"/>
          </p:cNvSpPr>
          <p:nvPr>
            <p:ph idx="1"/>
          </p:nvPr>
        </p:nvSpPr>
        <p:spPr/>
        <p:txBody>
          <a:bodyPr>
            <a:normAutofit fontScale="92500" lnSpcReduction="10000"/>
          </a:bodyPr>
          <a:lstStyle/>
          <a:p>
            <a:r>
              <a:rPr lang="en-US" sz="1800" b="0" i="0" u="none" strike="noStrike" baseline="0" dirty="0">
                <a:solidFill>
                  <a:srgbClr val="000000"/>
                </a:solidFill>
                <a:latin typeface="Calibri" panose="020F0502020204030204" pitchFamily="34" charset="0"/>
              </a:rPr>
              <a:t>The bearing fault detection dataset originally came split into 336 MATLAB files, with a total size of 19.69 GB. After the decompression has been applied, the size of the dataset increased to 28.3 GB. Considering the purposes of efficient storage and easier data processing, the 336 MATLAB files were converted into the same number of Apache Parquet files, with a total size of 9.75 GB. Thus, this dataset falls into the medium category, as its size belongs to the range 10 GB-1 TB, and it can be stored on a machine's storage drive, rather than in its memory. This assertion considers the specifications of a typical end user computer. </a:t>
            </a:r>
            <a:endParaRPr lang="ro-RO" sz="1800" b="0" i="0" u="none" strike="noStrike" baseline="0" dirty="0">
              <a:solidFill>
                <a:srgbClr val="000000"/>
              </a:solidFill>
              <a:latin typeface="Calibri" panose="020F0502020204030204" pitchFamily="34" charset="0"/>
            </a:endParaRPr>
          </a:p>
          <a:p>
            <a:r>
              <a:rPr lang="ro-RO" sz="1800" b="0" i="0" u="none" strike="noStrike" baseline="0" dirty="0">
                <a:solidFill>
                  <a:srgbClr val="000000"/>
                </a:solidFill>
                <a:latin typeface="Calibri" panose="020F0502020204030204" pitchFamily="34" charset="0"/>
              </a:rPr>
              <a:t>The </a:t>
            </a:r>
            <a:r>
              <a:rPr lang="ro-RO" sz="1800" b="0" i="0" u="none" strike="noStrike" baseline="0" dirty="0" err="1">
                <a:solidFill>
                  <a:srgbClr val="000000"/>
                </a:solidFill>
                <a:latin typeface="Calibri" panose="020F0502020204030204" pitchFamily="34" charset="0"/>
              </a:rPr>
              <a:t>dataset</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contains</a:t>
            </a:r>
            <a:r>
              <a:rPr lang="ro-RO" sz="1800" b="0" i="0" u="none" strike="noStrike" baseline="0" dirty="0">
                <a:solidFill>
                  <a:srgbClr val="000000"/>
                </a:solidFill>
                <a:latin typeface="Calibri" panose="020F0502020204030204" pitchFamily="34" charset="0"/>
              </a:rPr>
              <a:t> 14 float64 </a:t>
            </a:r>
            <a:r>
              <a:rPr lang="ro-RO" sz="1800" b="0" i="0" u="none" strike="noStrike" baseline="0" dirty="0" err="1">
                <a:solidFill>
                  <a:srgbClr val="000000"/>
                </a:solidFill>
                <a:latin typeface="Calibri" panose="020F0502020204030204" pitchFamily="34" charset="0"/>
              </a:rPr>
              <a:t>and</a:t>
            </a:r>
            <a:r>
              <a:rPr lang="ro-RO" sz="1800" b="0" i="0" u="none" strike="noStrike" baseline="0" dirty="0">
                <a:solidFill>
                  <a:srgbClr val="000000"/>
                </a:solidFill>
                <a:latin typeface="Calibri" panose="020F0502020204030204" pitchFamily="34" charset="0"/>
              </a:rPr>
              <a:t> int32 </a:t>
            </a:r>
            <a:r>
              <a:rPr lang="ro-RO" sz="1800" b="0" i="0" u="none" strike="noStrike" baseline="0" dirty="0" err="1">
                <a:solidFill>
                  <a:srgbClr val="000000"/>
                </a:solidFill>
                <a:latin typeface="Calibri" panose="020F0502020204030204" pitchFamily="34" charset="0"/>
              </a:rPr>
              <a:t>columns</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features</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and</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about</a:t>
            </a:r>
            <a:r>
              <a:rPr lang="ro-RO" sz="1800" b="0" i="0" u="none" strike="noStrike" baseline="0" dirty="0">
                <a:solidFill>
                  <a:srgbClr val="000000"/>
                </a:solidFill>
                <a:latin typeface="Calibri" panose="020F0502020204030204" pitchFamily="34" charset="0"/>
              </a:rPr>
              <a:t> 262 </a:t>
            </a:r>
            <a:r>
              <a:rPr lang="ro-RO" sz="1800" b="0" i="0" u="none" strike="noStrike" baseline="0" dirty="0" err="1">
                <a:solidFill>
                  <a:srgbClr val="000000"/>
                </a:solidFill>
                <a:latin typeface="Calibri" panose="020F0502020204030204" pitchFamily="34" charset="0"/>
              </a:rPr>
              <a:t>million</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rows</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entries</a:t>
            </a:r>
            <a:r>
              <a:rPr lang="ro-RO" sz="1800" b="0" i="0" u="none" strike="noStrike" baseline="0" dirty="0">
                <a:solidFill>
                  <a:srgbClr val="000000"/>
                </a:solidFill>
                <a:latin typeface="Calibri" panose="020F0502020204030204" pitchFamily="34" charset="0"/>
              </a:rPr>
              <a:t> / </a:t>
            </a:r>
            <a:r>
              <a:rPr lang="ro-RO" sz="1800" b="0" i="0" u="none" strike="noStrike" baseline="0" dirty="0" err="1">
                <a:solidFill>
                  <a:srgbClr val="000000"/>
                </a:solidFill>
                <a:latin typeface="Calibri" panose="020F0502020204030204" pitchFamily="34" charset="0"/>
              </a:rPr>
              <a:t>samples</a:t>
            </a:r>
            <a:r>
              <a:rPr lang="ro-RO" sz="1800" b="0" i="0" u="none" strike="noStrike" baseline="0" dirty="0">
                <a:solidFill>
                  <a:srgbClr val="000000"/>
                </a:solidFill>
                <a:latin typeface="Calibri" panose="020F0502020204030204" pitchFamily="34" charset="0"/>
              </a:rPr>
              <a:t>). The </a:t>
            </a:r>
            <a:r>
              <a:rPr lang="ro-RO" sz="1800" b="0" i="0" u="none" strike="noStrike" baseline="0" dirty="0" err="1">
                <a:solidFill>
                  <a:srgbClr val="000000"/>
                </a:solidFill>
                <a:latin typeface="Calibri" panose="020F0502020204030204" pitchFamily="34" charset="0"/>
              </a:rPr>
              <a:t>features</a:t>
            </a:r>
            <a:r>
              <a:rPr lang="ro-RO" sz="1800" b="0" i="0" u="none" strike="noStrike" baseline="0" dirty="0">
                <a:solidFill>
                  <a:srgbClr val="000000"/>
                </a:solidFill>
                <a:latin typeface="Calibri" panose="020F0502020204030204" pitchFamily="34" charset="0"/>
              </a:rPr>
              <a:t> are as </a:t>
            </a:r>
            <a:r>
              <a:rPr lang="ro-RO" sz="1800" b="0" i="0" u="none" strike="noStrike" baseline="0" dirty="0" err="1">
                <a:solidFill>
                  <a:srgbClr val="000000"/>
                </a:solidFill>
                <a:latin typeface="Calibri" panose="020F0502020204030204" pitchFamily="34" charset="0"/>
              </a:rPr>
              <a:t>follows</a:t>
            </a:r>
            <a:r>
              <a:rPr lang="ro-RO" sz="1800" b="0" i="0" u="none" strike="noStrike" baseline="0" dirty="0">
                <a:solidFill>
                  <a:srgbClr val="000000"/>
                </a:solidFill>
                <a:latin typeface="Calibri" panose="020F0502020204030204" pitchFamily="34" charset="0"/>
              </a:rPr>
              <a:t>: BL_[X, Y, Z] (Left </a:t>
            </a:r>
            <a:r>
              <a:rPr lang="ro-RO" sz="1800" b="0" i="0" u="none" strike="noStrike" baseline="0" dirty="0" err="1">
                <a:solidFill>
                  <a:srgbClr val="000000"/>
                </a:solidFill>
                <a:latin typeface="Calibri" panose="020F0502020204030204" pitchFamily="34" charset="0"/>
              </a:rPr>
              <a:t>bearing</a:t>
            </a:r>
            <a:r>
              <a:rPr lang="ro-RO" sz="1800" b="0" i="0" u="none" strike="noStrike" baseline="0" dirty="0">
                <a:solidFill>
                  <a:srgbClr val="000000"/>
                </a:solidFill>
                <a:latin typeface="Calibri" panose="020F0502020204030204" pitchFamily="34" charset="0"/>
              </a:rPr>
              <a:t> - axis X, Y, </a:t>
            </a:r>
            <a:r>
              <a:rPr lang="ro-RO" sz="1800" b="0" i="0" u="none" strike="noStrike" baseline="0" dirty="0" err="1">
                <a:solidFill>
                  <a:srgbClr val="000000"/>
                </a:solidFill>
                <a:latin typeface="Calibri" panose="020F0502020204030204" pitchFamily="34" charset="0"/>
              </a:rPr>
              <a:t>and</a:t>
            </a:r>
            <a:r>
              <a:rPr lang="ro-RO" sz="1800" b="0" i="0" u="none" strike="noStrike" baseline="0" dirty="0">
                <a:solidFill>
                  <a:srgbClr val="000000"/>
                </a:solidFill>
                <a:latin typeface="Calibri" panose="020F0502020204030204" pitchFamily="34" charset="0"/>
              </a:rPr>
              <a:t> Z), BR_[X, Y, Z] (</a:t>
            </a:r>
            <a:r>
              <a:rPr lang="ro-RO" sz="1800" b="0" i="0" u="none" strike="noStrike" baseline="0" dirty="0" err="1">
                <a:solidFill>
                  <a:srgbClr val="000000"/>
                </a:solidFill>
                <a:latin typeface="Calibri" panose="020F0502020204030204" pitchFamily="34" charset="0"/>
              </a:rPr>
              <a:t>Right</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bearing</a:t>
            </a:r>
            <a:r>
              <a:rPr lang="ro-RO" sz="1800" b="0" i="0" u="none" strike="noStrike" baseline="0" dirty="0">
                <a:solidFill>
                  <a:srgbClr val="000000"/>
                </a:solidFill>
                <a:latin typeface="Calibri" panose="020F0502020204030204" pitchFamily="34" charset="0"/>
              </a:rPr>
              <a:t> - axis X, Y, </a:t>
            </a:r>
            <a:r>
              <a:rPr lang="ro-RO" sz="1800" b="0" i="0" u="none" strike="noStrike" baseline="0" dirty="0" err="1">
                <a:solidFill>
                  <a:srgbClr val="000000"/>
                </a:solidFill>
                <a:latin typeface="Calibri" panose="020F0502020204030204" pitchFamily="34" charset="0"/>
              </a:rPr>
              <a:t>and</a:t>
            </a:r>
            <a:r>
              <a:rPr lang="ro-RO" sz="1800" b="0" i="0" u="none" strike="noStrike" baseline="0" dirty="0">
                <a:solidFill>
                  <a:srgbClr val="000000"/>
                </a:solidFill>
                <a:latin typeface="Calibri" panose="020F0502020204030204" pitchFamily="34" charset="0"/>
              </a:rPr>
              <a:t> Z), MR_[X, Y, Z] (Motor - axis X, Y, </a:t>
            </a:r>
            <a:r>
              <a:rPr lang="ro-RO" sz="1800" b="0" i="0" u="none" strike="noStrike" baseline="0" dirty="0" err="1">
                <a:solidFill>
                  <a:srgbClr val="000000"/>
                </a:solidFill>
                <a:latin typeface="Calibri" panose="020F0502020204030204" pitchFamily="34" charset="0"/>
              </a:rPr>
              <a:t>and</a:t>
            </a:r>
            <a:r>
              <a:rPr lang="ro-RO" sz="1800" b="0" i="0" u="none" strike="noStrike" baseline="0" dirty="0">
                <a:solidFill>
                  <a:srgbClr val="000000"/>
                </a:solidFill>
                <a:latin typeface="Calibri" panose="020F0502020204030204" pitchFamily="34" charset="0"/>
              </a:rPr>
              <a:t> Z), [BL, BR]_AE (Left </a:t>
            </a:r>
            <a:r>
              <a:rPr lang="en-US" sz="1800" b="0" i="0" u="none" strike="noStrike" baseline="0" dirty="0">
                <a:solidFill>
                  <a:srgbClr val="000000"/>
                </a:solidFill>
                <a:latin typeface="Calibri" panose="020F0502020204030204" pitchFamily="34" charset="0"/>
              </a:rPr>
              <a:t>bearing and Right bearing Acoustic Emission), [BL, BR]_Mic (Left bearing and Right bearing Microphone), </a:t>
            </a:r>
            <a:r>
              <a:rPr lang="en-US" sz="1800" b="0" i="0" u="none" strike="noStrike" baseline="0" dirty="0" err="1">
                <a:solidFill>
                  <a:srgbClr val="000000"/>
                </a:solidFill>
                <a:latin typeface="Calibri" panose="020F0502020204030204" pitchFamily="34" charset="0"/>
              </a:rPr>
              <a:t>defect_type</a:t>
            </a:r>
            <a:r>
              <a:rPr lang="en-US" sz="1800" b="0" i="0" u="none" strike="noStrike" baseline="0" dirty="0">
                <a:solidFill>
                  <a:srgbClr val="000000"/>
                </a:solidFill>
                <a:latin typeface="Calibri" panose="020F0502020204030204" pitchFamily="34" charset="0"/>
              </a:rPr>
              <a:t>. The last column represents the class and can take four different values: Healthy, Ball, Inner, Outer. These are stored as integer numbers, which take the values 0, 1, 2, 3, respectively. The speed feature is also interesting, as it depicts the motors' rotation per minute (rpm) parameter, and it has its values clustered in the vicinity of 300, 420, 540, ..., 2580, 2700, with an increment of 120 rpm. </a:t>
            </a:r>
            <a:endParaRPr lang="ro-RO" dirty="0"/>
          </a:p>
        </p:txBody>
      </p:sp>
    </p:spTree>
    <p:extLst>
      <p:ext uri="{BB962C8B-B14F-4D97-AF65-F5344CB8AC3E}">
        <p14:creationId xmlns:p14="http://schemas.microsoft.com/office/powerpoint/2010/main" val="29173254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7A9024F-9B55-7342-7EBA-D1C70F32DE8B}"/>
              </a:ext>
            </a:extLst>
          </p:cNvPr>
          <p:cNvSpPr>
            <a:spLocks noGrp="1"/>
          </p:cNvSpPr>
          <p:nvPr>
            <p:ph type="title"/>
          </p:nvPr>
        </p:nvSpPr>
        <p:spPr/>
        <p:txBody>
          <a:bodyPr/>
          <a:lstStyle/>
          <a:p>
            <a:r>
              <a:rPr lang="en-US" sz="4400" b="0" i="0" u="none" strike="noStrike" baseline="0" dirty="0">
                <a:solidFill>
                  <a:srgbClr val="000000"/>
                </a:solidFill>
                <a:latin typeface="Calibri" panose="020F0502020204030204" pitchFamily="34" charset="0"/>
              </a:rPr>
              <a:t>Machine learning and artificial intelligence</a:t>
            </a:r>
            <a:r>
              <a:rPr lang="ro-RO" sz="4400" b="0" i="0" u="none" strike="noStrike" baseline="0" dirty="0">
                <a:solidFill>
                  <a:srgbClr val="000000"/>
                </a:solidFill>
                <a:latin typeface="Calibri" panose="020F0502020204030204" pitchFamily="34" charset="0"/>
              </a:rPr>
              <a:t> (3)</a:t>
            </a:r>
            <a:endParaRPr lang="ro-RO" dirty="0"/>
          </a:p>
        </p:txBody>
      </p:sp>
      <p:sp>
        <p:nvSpPr>
          <p:cNvPr id="3" name="Substituent conținut 2">
            <a:extLst>
              <a:ext uri="{FF2B5EF4-FFF2-40B4-BE49-F238E27FC236}">
                <a16:creationId xmlns:a16="http://schemas.microsoft.com/office/drawing/2014/main" id="{E8D65EFE-E3B7-09A3-A249-CFAF7A5375E0}"/>
              </a:ext>
            </a:extLst>
          </p:cNvPr>
          <p:cNvSpPr>
            <a:spLocks noGrp="1"/>
          </p:cNvSpPr>
          <p:nvPr>
            <p:ph idx="1"/>
          </p:nvPr>
        </p:nvSpPr>
        <p:spPr/>
        <p:txBody>
          <a:bodyPr>
            <a:normAutofit fontScale="92500" lnSpcReduction="10000"/>
          </a:bodyPr>
          <a:lstStyle/>
          <a:p>
            <a:r>
              <a:rPr lang="en-US" sz="1800" b="0" i="0" u="none" strike="noStrike" baseline="0" dirty="0">
                <a:solidFill>
                  <a:srgbClr val="000000"/>
                </a:solidFill>
                <a:latin typeface="Calibri" panose="020F0502020204030204" pitchFamily="34" charset="0"/>
              </a:rPr>
              <a:t>The considered network is composed of a 14-neuron input layer, three hidden layers with 50, 100 and 50 neurons respectively, and a four-neuron output layer. Scikit-learn required only the hidden layer setup, as the input and output were inferred from the training dataset. The maximum number of iterations was empirically fine-tuned at 500. Additionally, while the rest of the hyperparameters were left at their default values, it is worth mentioning a few of them. Thus, the activation function was </a:t>
            </a:r>
            <a:r>
              <a:rPr lang="en-US" sz="1800" b="0" i="0" u="none" strike="noStrike" baseline="0" dirty="0" err="1">
                <a:solidFill>
                  <a:srgbClr val="000000"/>
                </a:solidFill>
                <a:latin typeface="Calibri" panose="020F0502020204030204" pitchFamily="34" charset="0"/>
              </a:rPr>
              <a:t>ReLu</a:t>
            </a:r>
            <a:r>
              <a:rPr lang="en-US" sz="1800" b="0" i="0" u="none" strike="noStrike" baseline="0" dirty="0">
                <a:solidFill>
                  <a:srgbClr val="000000"/>
                </a:solidFill>
                <a:latin typeface="Calibri" panose="020F0502020204030204" pitchFamily="34" charset="0"/>
              </a:rPr>
              <a:t>, the solver was Adam, the L2 regularization term was </a:t>
            </a:r>
            <a:r>
              <a:rPr lang="en-US" sz="1800" b="0" i="1" u="none" strike="noStrike" baseline="0" dirty="0">
                <a:solidFill>
                  <a:srgbClr val="000000"/>
                </a:solidFill>
                <a:latin typeface="Calibri" panose="020F0502020204030204" pitchFamily="34" charset="0"/>
              </a:rPr>
              <a:t>1e-4</a:t>
            </a:r>
            <a:r>
              <a:rPr lang="en-US" sz="1800" b="0" i="0" u="none" strike="noStrike" baseline="0" dirty="0">
                <a:solidFill>
                  <a:srgbClr val="000000"/>
                </a:solidFill>
                <a:latin typeface="Calibri" panose="020F0502020204030204" pitchFamily="34" charset="0"/>
              </a:rPr>
              <a:t>, the learning rate was constant throughout the training and had a value of </a:t>
            </a:r>
            <a:r>
              <a:rPr lang="en-US" sz="1800" b="0" i="1" u="none" strike="noStrike" baseline="0" dirty="0">
                <a:solidFill>
                  <a:srgbClr val="000000"/>
                </a:solidFill>
                <a:latin typeface="Calibri" panose="020F0502020204030204" pitchFamily="34" charset="0"/>
              </a:rPr>
              <a:t>1e-3</a:t>
            </a:r>
            <a:r>
              <a:rPr lang="en-US" sz="1800" b="0" i="0" u="none" strike="noStrike" baseline="0" dirty="0">
                <a:solidFill>
                  <a:srgbClr val="000000"/>
                </a:solidFill>
                <a:latin typeface="Calibri" panose="020F0502020204030204" pitchFamily="34" charset="0"/>
              </a:rPr>
              <a:t>. Finally, if the score did not improve for ten consecutive iterations by at least 1e-4, the training process was stopped. Some of these hyperparameters were showcased just for easier reference, while some other ones will be important later in this discussion for the comparative analysis with the Spark implementation.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The training process of the model involves that 80% of the dataset was used, while the rest of the 20% is left for testing. Additionally, shuffling and stratifying were considered during the split operations. The assessment of the model's performance involves the usage of certain accuracy metrics, as the dataset is balanced. </a:t>
            </a:r>
            <a:endParaRPr lang="ro-RO" dirty="0"/>
          </a:p>
        </p:txBody>
      </p:sp>
    </p:spTree>
    <p:extLst>
      <p:ext uri="{BB962C8B-B14F-4D97-AF65-F5344CB8AC3E}">
        <p14:creationId xmlns:p14="http://schemas.microsoft.com/office/powerpoint/2010/main" val="17984490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9819DE56-78ED-C0BF-90A8-7508A7EBEDA5}"/>
              </a:ext>
            </a:extLst>
          </p:cNvPr>
          <p:cNvSpPr>
            <a:spLocks noGrp="1"/>
          </p:cNvSpPr>
          <p:nvPr>
            <p:ph type="title"/>
          </p:nvPr>
        </p:nvSpPr>
        <p:spPr/>
        <p:txBody>
          <a:bodyPr/>
          <a:lstStyle/>
          <a:p>
            <a:r>
              <a:rPr lang="ro-RO" dirty="0"/>
              <a:t>Agenda</a:t>
            </a:r>
          </a:p>
        </p:txBody>
      </p:sp>
      <p:sp>
        <p:nvSpPr>
          <p:cNvPr id="3" name="Substituent conținut 2">
            <a:extLst>
              <a:ext uri="{FF2B5EF4-FFF2-40B4-BE49-F238E27FC236}">
                <a16:creationId xmlns:a16="http://schemas.microsoft.com/office/drawing/2014/main" id="{4883F406-B65E-0555-5EF9-938C63B52B64}"/>
              </a:ext>
            </a:extLst>
          </p:cNvPr>
          <p:cNvSpPr>
            <a:spLocks noGrp="1"/>
          </p:cNvSpPr>
          <p:nvPr>
            <p:ph idx="1"/>
          </p:nvPr>
        </p:nvSpPr>
        <p:spPr/>
        <p:txBody>
          <a:bodyPr>
            <a:normAutofit lnSpcReduction="10000"/>
          </a:bodyPr>
          <a:lstStyle/>
          <a:p>
            <a:r>
              <a:rPr lang="ro-RO" dirty="0"/>
              <a:t>Dr. Răzvan Bocu – </a:t>
            </a:r>
            <a:r>
              <a:rPr lang="ro-RO" dirty="0" err="1"/>
              <a:t>About</a:t>
            </a:r>
            <a:r>
              <a:rPr lang="ro-RO" dirty="0"/>
              <a:t>...</a:t>
            </a:r>
          </a:p>
          <a:p>
            <a:r>
              <a:rPr lang="ro-RO" dirty="0"/>
              <a:t>Relevant </a:t>
            </a:r>
            <a:r>
              <a:rPr lang="ro-RO" dirty="0" err="1"/>
              <a:t>scientific</a:t>
            </a:r>
            <a:r>
              <a:rPr lang="ro-RO" dirty="0"/>
              <a:t> </a:t>
            </a:r>
            <a:r>
              <a:rPr lang="ro-RO" dirty="0" err="1"/>
              <a:t>research</a:t>
            </a:r>
            <a:r>
              <a:rPr lang="ro-RO" dirty="0"/>
              <a:t> </a:t>
            </a:r>
            <a:r>
              <a:rPr lang="ro-RO" dirty="0" err="1"/>
              <a:t>results</a:t>
            </a:r>
            <a:endParaRPr lang="ro-RO" dirty="0"/>
          </a:p>
          <a:p>
            <a:pPr lvl="1"/>
            <a:r>
              <a:rPr lang="en-US" sz="1800" b="0" i="0" u="none" strike="noStrike" baseline="0" dirty="0">
                <a:solidFill>
                  <a:srgbClr val="000000"/>
                </a:solidFill>
                <a:latin typeface="Calibri" panose="020F0502020204030204" pitchFamily="34" charset="0"/>
              </a:rPr>
              <a:t>Advanced management and security solutions for computer networks 	</a:t>
            </a:r>
          </a:p>
          <a:p>
            <a:pPr lvl="1"/>
            <a:r>
              <a:rPr lang="en-US" sz="1800" b="0" i="0" u="none" strike="noStrike" baseline="0" dirty="0">
                <a:solidFill>
                  <a:srgbClr val="000000"/>
                </a:solidFill>
                <a:latin typeface="Calibri" panose="020F0502020204030204" pitchFamily="34" charset="0"/>
              </a:rPr>
              <a:t>Machine learning and artificial intelligence 	</a:t>
            </a:r>
          </a:p>
          <a:p>
            <a:pPr lvl="1"/>
            <a:r>
              <a:rPr lang="en-US" sz="1800" b="0" i="0" u="none" strike="noStrike" baseline="0" dirty="0">
                <a:solidFill>
                  <a:srgbClr val="000000"/>
                </a:solidFill>
                <a:latin typeface="Calibri" panose="020F0502020204030204" pitchFamily="34" charset="0"/>
              </a:rPr>
              <a:t>Advanced data privacy and security models 	</a:t>
            </a:r>
          </a:p>
          <a:p>
            <a:pPr lvl="1"/>
            <a:r>
              <a:rPr lang="en-US" sz="1800" b="0" i="0" u="none" strike="noStrike" baseline="0" dirty="0">
                <a:solidFill>
                  <a:srgbClr val="000000"/>
                </a:solidFill>
                <a:latin typeface="Calibri" panose="020F0502020204030204" pitchFamily="34" charset="0"/>
              </a:rPr>
              <a:t>Software solutions deployed over next generation infrastructures 	</a:t>
            </a:r>
          </a:p>
          <a:p>
            <a:pPr lvl="1"/>
            <a:r>
              <a:rPr lang="ro-RO" sz="1800" b="0" i="0" u="none" strike="noStrike" baseline="0" dirty="0" err="1">
                <a:solidFill>
                  <a:srgbClr val="000000"/>
                </a:solidFill>
                <a:latin typeface="Calibri" panose="020F0502020204030204" pitchFamily="34" charset="0"/>
              </a:rPr>
              <a:t>Autonomous</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driving</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solutions</a:t>
            </a:r>
            <a:endParaRPr lang="ro-RO" sz="1800" b="0" i="0" u="none" strike="noStrike" baseline="0" dirty="0">
              <a:solidFill>
                <a:srgbClr val="000000"/>
              </a:solidFill>
              <a:latin typeface="Calibri" panose="020F0502020204030204" pitchFamily="34" charset="0"/>
            </a:endParaRPr>
          </a:p>
          <a:p>
            <a:pPr lvl="1"/>
            <a:r>
              <a:rPr lang="ro-RO" sz="1800" b="0" i="0" u="none" strike="noStrike" baseline="0" dirty="0">
                <a:solidFill>
                  <a:srgbClr val="000000"/>
                </a:solidFill>
                <a:latin typeface="Calibri" panose="020F0502020204030204" pitchFamily="34" charset="0"/>
              </a:rPr>
              <a:t>Review </a:t>
            </a:r>
            <a:r>
              <a:rPr lang="ro-RO" sz="1800" b="0" i="0" u="none" strike="noStrike" baseline="0" dirty="0" err="1">
                <a:solidFill>
                  <a:srgbClr val="000000"/>
                </a:solidFill>
                <a:latin typeface="Calibri" panose="020F0502020204030204" pitchFamily="34" charset="0"/>
              </a:rPr>
              <a:t>papers</a:t>
            </a:r>
            <a:r>
              <a:rPr lang="ro-RO" sz="1800" b="0" i="0" u="none" strike="noStrike" baseline="0" dirty="0">
                <a:solidFill>
                  <a:srgbClr val="000000"/>
                </a:solidFill>
                <a:latin typeface="Calibri" panose="020F0502020204030204" pitchFamily="34" charset="0"/>
              </a:rPr>
              <a:t> 	</a:t>
            </a:r>
          </a:p>
          <a:p>
            <a:r>
              <a:rPr lang="ro-RO" b="0" i="0" u="none" strike="noStrike" baseline="0" dirty="0" err="1">
                <a:solidFill>
                  <a:srgbClr val="000000"/>
                </a:solidFill>
                <a:latin typeface="+mj-lt"/>
              </a:rPr>
              <a:t>Plans</a:t>
            </a:r>
            <a:r>
              <a:rPr lang="ro-RO" b="0" i="0" u="none" strike="noStrike" baseline="0" dirty="0">
                <a:solidFill>
                  <a:srgbClr val="000000"/>
                </a:solidFill>
                <a:latin typeface="+mj-lt"/>
              </a:rPr>
              <a:t> for </a:t>
            </a:r>
            <a:r>
              <a:rPr lang="ro-RO" b="0" i="0" u="none" strike="noStrike" baseline="0" dirty="0" err="1">
                <a:solidFill>
                  <a:srgbClr val="000000"/>
                </a:solidFill>
                <a:latin typeface="+mj-lt"/>
              </a:rPr>
              <a:t>career</a:t>
            </a:r>
            <a:r>
              <a:rPr lang="ro-RO" b="0" i="0" u="none" strike="noStrike" baseline="0" dirty="0">
                <a:solidFill>
                  <a:srgbClr val="000000"/>
                </a:solidFill>
                <a:latin typeface="+mj-lt"/>
              </a:rPr>
              <a:t> </a:t>
            </a:r>
            <a:r>
              <a:rPr lang="ro-RO" b="0" i="0" u="none" strike="noStrike" baseline="0" dirty="0" err="1">
                <a:solidFill>
                  <a:srgbClr val="000000"/>
                </a:solidFill>
                <a:latin typeface="+mj-lt"/>
              </a:rPr>
              <a:t>development</a:t>
            </a:r>
            <a:endParaRPr lang="ro-RO" b="0" i="0" u="none" strike="noStrike" baseline="0" dirty="0">
              <a:solidFill>
                <a:srgbClr val="000000"/>
              </a:solidFill>
              <a:latin typeface="+mj-lt"/>
            </a:endParaRPr>
          </a:p>
          <a:p>
            <a:r>
              <a:rPr lang="ro-RO" dirty="0" err="1">
                <a:solidFill>
                  <a:srgbClr val="000000"/>
                </a:solidFill>
                <a:latin typeface="+mj-lt"/>
              </a:rPr>
              <a:t>Questions</a:t>
            </a:r>
            <a:r>
              <a:rPr lang="ro-RO" dirty="0">
                <a:solidFill>
                  <a:srgbClr val="000000"/>
                </a:solidFill>
                <a:latin typeface="+mj-lt"/>
              </a:rPr>
              <a:t> </a:t>
            </a:r>
            <a:r>
              <a:rPr lang="ro-RO" dirty="0" err="1">
                <a:solidFill>
                  <a:srgbClr val="000000"/>
                </a:solidFill>
                <a:latin typeface="+mj-lt"/>
              </a:rPr>
              <a:t>and</a:t>
            </a:r>
            <a:r>
              <a:rPr lang="ro-RO" dirty="0">
                <a:solidFill>
                  <a:srgbClr val="000000"/>
                </a:solidFill>
                <a:latin typeface="+mj-lt"/>
              </a:rPr>
              <a:t> </a:t>
            </a:r>
            <a:r>
              <a:rPr lang="ro-RO" dirty="0" err="1">
                <a:solidFill>
                  <a:srgbClr val="000000"/>
                </a:solidFill>
                <a:latin typeface="+mj-lt"/>
              </a:rPr>
              <a:t>answers</a:t>
            </a:r>
            <a:r>
              <a:rPr lang="ro-RO" dirty="0">
                <a:solidFill>
                  <a:srgbClr val="000000"/>
                </a:solidFill>
                <a:latin typeface="+mj-lt"/>
              </a:rPr>
              <a:t>...</a:t>
            </a:r>
            <a:endParaRPr lang="ro-RO" b="0" i="0" u="none" strike="noStrike" baseline="0" dirty="0">
              <a:solidFill>
                <a:srgbClr val="000000"/>
              </a:solidFill>
              <a:latin typeface="+mj-lt"/>
            </a:endParaRPr>
          </a:p>
        </p:txBody>
      </p:sp>
    </p:spTree>
    <p:extLst>
      <p:ext uri="{BB962C8B-B14F-4D97-AF65-F5344CB8AC3E}">
        <p14:creationId xmlns:p14="http://schemas.microsoft.com/office/powerpoint/2010/main" val="2562534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BE936DF-E43A-BEF0-D91F-E222A563BBC3}"/>
              </a:ext>
            </a:extLst>
          </p:cNvPr>
          <p:cNvSpPr>
            <a:spLocks noGrp="1"/>
          </p:cNvSpPr>
          <p:nvPr>
            <p:ph type="title"/>
          </p:nvPr>
        </p:nvSpPr>
        <p:spPr/>
        <p:txBody>
          <a:bodyPr/>
          <a:lstStyle/>
          <a:p>
            <a:r>
              <a:rPr lang="en-US" sz="4400" b="0" i="0" u="none" strike="noStrike" baseline="0" dirty="0">
                <a:solidFill>
                  <a:srgbClr val="000000"/>
                </a:solidFill>
                <a:latin typeface="Calibri" panose="020F0502020204030204" pitchFamily="34" charset="0"/>
              </a:rPr>
              <a:t>Machine learning and artificial intelligence</a:t>
            </a:r>
            <a:r>
              <a:rPr lang="ro-RO" sz="4400" b="0" i="0" u="none" strike="noStrike" baseline="0" dirty="0">
                <a:solidFill>
                  <a:srgbClr val="000000"/>
                </a:solidFill>
                <a:latin typeface="Calibri" panose="020F0502020204030204" pitchFamily="34" charset="0"/>
              </a:rPr>
              <a:t> (4)</a:t>
            </a:r>
            <a:endParaRPr lang="ro-RO" dirty="0"/>
          </a:p>
        </p:txBody>
      </p:sp>
      <p:sp>
        <p:nvSpPr>
          <p:cNvPr id="3" name="Substituent conținut 2">
            <a:extLst>
              <a:ext uri="{FF2B5EF4-FFF2-40B4-BE49-F238E27FC236}">
                <a16:creationId xmlns:a16="http://schemas.microsoft.com/office/drawing/2014/main" id="{CB058013-A8DD-5149-7E71-52EBB4E0477E}"/>
              </a:ext>
            </a:extLst>
          </p:cNvPr>
          <p:cNvSpPr>
            <a:spLocks noGrp="1"/>
          </p:cNvSpPr>
          <p:nvPr>
            <p:ph idx="1"/>
          </p:nvPr>
        </p:nvSpPr>
        <p:spPr/>
        <p:txBody>
          <a:bodyPr>
            <a:normAutofit lnSpcReduction="10000"/>
          </a:bodyPr>
          <a:lstStyle/>
          <a:p>
            <a:r>
              <a:rPr lang="en-US" sz="1800" b="0" i="0" u="none" strike="noStrike" baseline="0" dirty="0">
                <a:solidFill>
                  <a:srgbClr val="000000"/>
                </a:solidFill>
                <a:latin typeface="Calibri" panose="020F0502020204030204" pitchFamily="34" charset="0"/>
              </a:rPr>
              <a:t>Spark exhibits a great potential to scale. Thus, the design decision to consider Spark for the processing core of the data analytics system is completely justified. Additionally, the availability of the Hadoop Distributed File System (HDFS) optimizes the creation of the storage resources, and it also provides very high aggregate bandwidth across the multinode cluster infrastructure. Furthermore, the utilization of Spark alleviates the memory problems that are present on similar data analytics systems, which do not consider a multinode cluster infrastructure.</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Consequently, it is immediate to assert that the described data analytics system is naturally designed for the efficient and timely processing of very large datasets. The current version of the system is designed in order to optimize the training phase of the data analytics process. Furthermore, it is important to note that the architecture of the data analytics system allows for relevant data processing routines to be re-engineered. This allows for the future optimized iterations of the system to be implemented in an efficient way, so that useful improvements, such as the stronger consideration of the accuracy, will become available.</a:t>
            </a:r>
            <a:endParaRPr lang="ro-RO" dirty="0"/>
          </a:p>
        </p:txBody>
      </p:sp>
    </p:spTree>
    <p:extLst>
      <p:ext uri="{BB962C8B-B14F-4D97-AF65-F5344CB8AC3E}">
        <p14:creationId xmlns:p14="http://schemas.microsoft.com/office/powerpoint/2010/main" val="35999121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9F7E9DB1-FCE4-17CF-CEF5-F85E38459AFD}"/>
              </a:ext>
            </a:extLst>
          </p:cNvPr>
          <p:cNvSpPr>
            <a:spLocks noGrp="1"/>
          </p:cNvSpPr>
          <p:nvPr>
            <p:ph type="title"/>
          </p:nvPr>
        </p:nvSpPr>
        <p:spPr/>
        <p:txBody>
          <a:bodyPr/>
          <a:lstStyle/>
          <a:p>
            <a:r>
              <a:rPr lang="ro-RO" dirty="0" err="1"/>
              <a:t>Advanced</a:t>
            </a:r>
            <a:r>
              <a:rPr lang="ro-RO" dirty="0"/>
              <a:t> data </a:t>
            </a:r>
            <a:r>
              <a:rPr lang="ro-RO" dirty="0" err="1"/>
              <a:t>privacy</a:t>
            </a:r>
            <a:r>
              <a:rPr lang="ro-RO" dirty="0"/>
              <a:t> </a:t>
            </a:r>
            <a:r>
              <a:rPr lang="ro-RO" dirty="0" err="1"/>
              <a:t>and</a:t>
            </a:r>
            <a:r>
              <a:rPr lang="ro-RO" dirty="0"/>
              <a:t> </a:t>
            </a:r>
            <a:r>
              <a:rPr lang="ro-RO" dirty="0" err="1"/>
              <a:t>security</a:t>
            </a:r>
            <a:r>
              <a:rPr lang="ro-RO" dirty="0"/>
              <a:t> </a:t>
            </a:r>
            <a:r>
              <a:rPr lang="ro-RO" dirty="0" err="1"/>
              <a:t>models</a:t>
            </a:r>
            <a:r>
              <a:rPr lang="ro-RO" dirty="0"/>
              <a:t> (1)</a:t>
            </a:r>
          </a:p>
        </p:txBody>
      </p:sp>
      <p:sp>
        <p:nvSpPr>
          <p:cNvPr id="3" name="Substituent conținut 2">
            <a:extLst>
              <a:ext uri="{FF2B5EF4-FFF2-40B4-BE49-F238E27FC236}">
                <a16:creationId xmlns:a16="http://schemas.microsoft.com/office/drawing/2014/main" id="{7D207828-B130-373E-559D-7F39667AF5DE}"/>
              </a:ext>
            </a:extLst>
          </p:cNvPr>
          <p:cNvSpPr>
            <a:spLocks noGrp="1"/>
          </p:cNvSpPr>
          <p:nvPr>
            <p:ph idx="1"/>
          </p:nvPr>
        </p:nvSpPr>
        <p:spPr/>
        <p:txBody>
          <a:bodyPr/>
          <a:lstStyle/>
          <a:p>
            <a:r>
              <a:rPr lang="ro-RO" dirty="0" err="1"/>
              <a:t>Reported</a:t>
            </a:r>
            <a:r>
              <a:rPr lang="ro-RO" dirty="0"/>
              <a:t> case </a:t>
            </a:r>
            <a:r>
              <a:rPr lang="ro-RO" dirty="0" err="1"/>
              <a:t>study</a:t>
            </a:r>
            <a:r>
              <a:rPr lang="ro-RO" dirty="0"/>
              <a:t>: </a:t>
            </a:r>
            <a:r>
              <a:rPr lang="en-US" sz="1800" b="0" i="0" u="none" strike="noStrike" baseline="0" dirty="0">
                <a:solidFill>
                  <a:srgbClr val="000000"/>
                </a:solidFill>
                <a:latin typeface="Calibri" panose="020F0502020204030204" pitchFamily="34" charset="0"/>
              </a:rPr>
              <a:t>a model of the novel post-quantum digital signature using </a:t>
            </a:r>
            <a:r>
              <a:rPr lang="en-US" sz="1800" b="0" i="0" u="none" strike="noStrike" baseline="0" dirty="0" err="1">
                <a:solidFill>
                  <a:srgbClr val="000000"/>
                </a:solidFill>
                <a:latin typeface="Calibri" panose="020F0502020204030204" pitchFamily="34" charset="0"/>
              </a:rPr>
              <a:t>Verkle</a:t>
            </a:r>
            <a:r>
              <a:rPr lang="en-US" sz="1800" b="0" i="0" u="none" strike="noStrike" baseline="0" dirty="0">
                <a:solidFill>
                  <a:srgbClr val="000000"/>
                </a:solidFill>
                <a:latin typeface="Calibri" panose="020F0502020204030204" pitchFamily="34" charset="0"/>
              </a:rPr>
              <a:t> trees, which substantially extends and improves the algorithmic and computational capabilities of the very few existing similar approaches. Additionally, lattice-based vector commitments are taken into consideration with regard to post-quantum properties.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Hash-based one-time signature methods show great potential for the post-quantum era. We focus on signature schemes that rely entirely on the collision resistance of cryptographic hash functions for their security. An example of such a scheme is the Lamport–Diffie one-time signature (LDOTS) system. Assuming computers have access to a constant supply of truly random bits, essentially a series of impartial and independent coin flips, it may be asserted that this approach is necessary when creating randomized algorithms and protocols. Relative to real-world applications, a sample that produces this sequence is obtained from a “source of randomness”. </a:t>
            </a:r>
            <a:endParaRPr lang="ro-RO" dirty="0"/>
          </a:p>
        </p:txBody>
      </p:sp>
    </p:spTree>
    <p:extLst>
      <p:ext uri="{BB962C8B-B14F-4D97-AF65-F5344CB8AC3E}">
        <p14:creationId xmlns:p14="http://schemas.microsoft.com/office/powerpoint/2010/main" val="12398900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FFA0787E-CE92-120E-B2AB-A051F57876EF}"/>
              </a:ext>
            </a:extLst>
          </p:cNvPr>
          <p:cNvSpPr>
            <a:spLocks noGrp="1"/>
          </p:cNvSpPr>
          <p:nvPr>
            <p:ph type="title"/>
          </p:nvPr>
        </p:nvSpPr>
        <p:spPr/>
        <p:txBody>
          <a:bodyPr/>
          <a:lstStyle/>
          <a:p>
            <a:r>
              <a:rPr lang="ro-RO" dirty="0" err="1"/>
              <a:t>Advanced</a:t>
            </a:r>
            <a:r>
              <a:rPr lang="ro-RO" dirty="0"/>
              <a:t> data </a:t>
            </a:r>
            <a:r>
              <a:rPr lang="ro-RO" dirty="0" err="1"/>
              <a:t>privacy</a:t>
            </a:r>
            <a:r>
              <a:rPr lang="ro-RO" dirty="0"/>
              <a:t> </a:t>
            </a:r>
            <a:r>
              <a:rPr lang="ro-RO" dirty="0" err="1"/>
              <a:t>and</a:t>
            </a:r>
            <a:r>
              <a:rPr lang="ro-RO" dirty="0"/>
              <a:t> </a:t>
            </a:r>
            <a:r>
              <a:rPr lang="ro-RO" dirty="0" err="1"/>
              <a:t>security</a:t>
            </a:r>
            <a:r>
              <a:rPr lang="ro-RO" dirty="0"/>
              <a:t> </a:t>
            </a:r>
            <a:r>
              <a:rPr lang="ro-RO" dirty="0" err="1"/>
              <a:t>models</a:t>
            </a:r>
            <a:r>
              <a:rPr lang="ro-RO" dirty="0"/>
              <a:t> (2)</a:t>
            </a:r>
          </a:p>
        </p:txBody>
      </p:sp>
      <p:sp>
        <p:nvSpPr>
          <p:cNvPr id="3" name="Substituent conținut 2">
            <a:extLst>
              <a:ext uri="{FF2B5EF4-FFF2-40B4-BE49-F238E27FC236}">
                <a16:creationId xmlns:a16="http://schemas.microsoft.com/office/drawing/2014/main" id="{F0321179-C2DE-D91E-81C4-FB05A8A19C4E}"/>
              </a:ext>
            </a:extLst>
          </p:cNvPr>
          <p:cNvSpPr>
            <a:spLocks noGrp="1"/>
          </p:cNvSpPr>
          <p:nvPr>
            <p:ph idx="1"/>
          </p:nvPr>
        </p:nvSpPr>
        <p:spPr/>
        <p:txBody>
          <a:bodyPr>
            <a:normAutofit fontScale="92500" lnSpcReduction="20000"/>
          </a:bodyPr>
          <a:lstStyle/>
          <a:p>
            <a:r>
              <a:rPr lang="en-US" sz="1800" b="0" i="0" u="none" strike="noStrike" baseline="0" dirty="0">
                <a:solidFill>
                  <a:srgbClr val="000000"/>
                </a:solidFill>
                <a:latin typeface="Calibri" panose="020F0502020204030204" pitchFamily="34" charset="0"/>
              </a:rPr>
              <a:t>We </a:t>
            </a:r>
            <a:r>
              <a:rPr lang="ro-RO" sz="1800" b="0" i="0" u="none" strike="noStrike" baseline="0" dirty="0">
                <a:solidFill>
                  <a:srgbClr val="000000"/>
                </a:solidFill>
                <a:latin typeface="Calibri" panose="020F0502020204030204" pitchFamily="34" charset="0"/>
              </a:rPr>
              <a:t>report</a:t>
            </a:r>
            <a:r>
              <a:rPr lang="en-US" sz="1800" b="0" i="0" u="none" strike="noStrike" baseline="0" dirty="0">
                <a:solidFill>
                  <a:srgbClr val="000000"/>
                </a:solidFill>
                <a:latin typeface="Calibri" panose="020F0502020204030204" pitchFamily="34" charset="0"/>
              </a:rPr>
              <a:t> constructions of post-quantum vector commitments based on the traditional Short Integer Solution lattice problem. Compared to the only prior post-quantum stateless updatable construction, we present new stateless updatable vector commitments that are more efficient and have substantially shorter proofs. Considering the proposed private-key configuration, public parameters are generated by a central authority. This is another aspect that specifically individualizes the reported scheme, relative to other similar approaches.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It is also relevant to note that the proposed algorithms guarantee the accuracy and security of the scheme, which enables secure commitment, opening of proofs, verification, and modifications relative to the committed message vectors. </a:t>
            </a:r>
            <a:endParaRPr lang="ro-RO" sz="1800" b="0" i="0" u="none" strike="noStrike" baseline="0" dirty="0">
              <a:solidFill>
                <a:srgbClr val="000000"/>
              </a:solidFill>
              <a:latin typeface="Calibri" panose="020F0502020204030204" pitchFamily="34" charset="0"/>
            </a:endParaRPr>
          </a:p>
          <a:p>
            <a:r>
              <a:rPr lang="ro-RO" sz="1800" dirty="0">
                <a:solidFill>
                  <a:srgbClr val="000000"/>
                </a:solidFill>
                <a:latin typeface="Calibri" panose="020F0502020204030204" pitchFamily="34" charset="0"/>
              </a:rPr>
              <a:t>I</a:t>
            </a:r>
            <a:r>
              <a:rPr lang="en-US" sz="1800" b="0" i="0" u="none" strike="noStrike" baseline="0" dirty="0">
                <a:solidFill>
                  <a:srgbClr val="000000"/>
                </a:solidFill>
                <a:latin typeface="Calibri" panose="020F0502020204030204" pitchFamily="34" charset="0"/>
              </a:rPr>
              <a:t>t is important </a:t>
            </a:r>
            <a:r>
              <a:rPr lang="ro-RO" sz="1800" b="0" i="0" u="none" strike="noStrike" baseline="0" dirty="0" err="1">
                <a:solidFill>
                  <a:srgbClr val="000000"/>
                </a:solidFill>
                <a:latin typeface="Calibri" panose="020F0502020204030204" pitchFamily="34" charset="0"/>
              </a:rPr>
              <a:t>to</a:t>
            </a:r>
            <a:r>
              <a:rPr lang="ro-RO" sz="1800" b="0" i="0" u="none" strike="noStrike" baseline="0" dirty="0">
                <a:solidFill>
                  <a:srgbClr val="000000"/>
                </a:solidFill>
                <a:latin typeface="Calibri" panose="020F0502020204030204" pitchFamily="34" charset="0"/>
              </a:rPr>
              <a:t> state </a:t>
            </a:r>
            <a:r>
              <a:rPr lang="en-US" sz="1800" b="0" i="0" u="none" strike="noStrike" baseline="0" dirty="0">
                <a:solidFill>
                  <a:srgbClr val="000000"/>
                </a:solidFill>
                <a:latin typeface="Calibri" panose="020F0502020204030204" pitchFamily="34" charset="0"/>
              </a:rPr>
              <a:t>that resulting methods are safe against quantum computer attacks.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Thus, the proposed solution represents a compelling alternative, especially in scenarios where quantum security is paramount. The trade-offs in commitment and proof sizes are carefully balanced, and the empirical results underscore the practical benefits of our approach. Consequently, the paper reported a pioneering contribution, </a:t>
            </a:r>
            <a:r>
              <a:rPr lang="ro-RO" sz="1800" b="0" i="0" u="none" strike="noStrike" baseline="0" dirty="0">
                <a:solidFill>
                  <a:srgbClr val="000000"/>
                </a:solidFill>
                <a:latin typeface="Calibri" panose="020F0502020204030204" pitchFamily="34" charset="0"/>
              </a:rPr>
              <a:t>relative </a:t>
            </a:r>
            <a:r>
              <a:rPr lang="ro-RO" sz="1800" b="0" i="0" u="none" strike="noStrike" baseline="0" dirty="0" err="1">
                <a:solidFill>
                  <a:srgbClr val="000000"/>
                </a:solidFill>
                <a:latin typeface="Calibri" panose="020F0502020204030204" pitchFamily="34" charset="0"/>
              </a:rPr>
              <a:t>to</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the</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surveyed</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literature</a:t>
            </a:r>
            <a:r>
              <a:rPr lang="ro-RO" sz="1800" b="0" i="0" u="none" strike="noStrike" baseline="0" dirty="0">
                <a:solidFill>
                  <a:srgbClr val="000000"/>
                </a:solidFill>
                <a:latin typeface="Calibri" panose="020F0502020204030204" pitchFamily="34" charset="0"/>
              </a:rPr>
              <a:t>.</a:t>
            </a:r>
            <a:r>
              <a:rPr lang="en-US" sz="1800" b="0" i="0" u="none" strike="noStrike" baseline="0" dirty="0">
                <a:solidFill>
                  <a:srgbClr val="000000"/>
                </a:solidFill>
                <a:latin typeface="Calibri" panose="020F0502020204030204" pitchFamily="34" charset="0"/>
              </a:rPr>
              <a:t> </a:t>
            </a:r>
            <a:endParaRPr lang="ro-RO" dirty="0"/>
          </a:p>
        </p:txBody>
      </p:sp>
    </p:spTree>
    <p:extLst>
      <p:ext uri="{BB962C8B-B14F-4D97-AF65-F5344CB8AC3E}">
        <p14:creationId xmlns:p14="http://schemas.microsoft.com/office/powerpoint/2010/main" val="23450267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F8CB919-A8EC-06A6-188C-2E809BEAB40D}"/>
              </a:ext>
            </a:extLst>
          </p:cNvPr>
          <p:cNvSpPr>
            <a:spLocks noGrp="1"/>
          </p:cNvSpPr>
          <p:nvPr>
            <p:ph type="title"/>
          </p:nvPr>
        </p:nvSpPr>
        <p:spPr/>
        <p:txBody>
          <a:bodyPr/>
          <a:lstStyle/>
          <a:p>
            <a:r>
              <a:rPr lang="ro-RO" dirty="0"/>
              <a:t>Software </a:t>
            </a:r>
            <a:r>
              <a:rPr lang="ro-RO" dirty="0" err="1"/>
              <a:t>solutions</a:t>
            </a:r>
            <a:r>
              <a:rPr lang="ro-RO" dirty="0"/>
              <a:t> </a:t>
            </a:r>
            <a:r>
              <a:rPr lang="ro-RO" dirty="0" err="1"/>
              <a:t>deployed</a:t>
            </a:r>
            <a:r>
              <a:rPr lang="ro-RO" dirty="0"/>
              <a:t> over </a:t>
            </a:r>
            <a:r>
              <a:rPr lang="ro-RO" dirty="0" err="1"/>
              <a:t>next</a:t>
            </a:r>
            <a:r>
              <a:rPr lang="ro-RO" dirty="0"/>
              <a:t> </a:t>
            </a:r>
            <a:r>
              <a:rPr lang="ro-RO" dirty="0" err="1"/>
              <a:t>generation</a:t>
            </a:r>
            <a:r>
              <a:rPr lang="ro-RO" dirty="0"/>
              <a:t> </a:t>
            </a:r>
            <a:r>
              <a:rPr lang="ro-RO" dirty="0" err="1"/>
              <a:t>infrastructures</a:t>
            </a:r>
            <a:r>
              <a:rPr lang="ro-RO" dirty="0"/>
              <a:t> (1)</a:t>
            </a:r>
          </a:p>
        </p:txBody>
      </p:sp>
      <p:sp>
        <p:nvSpPr>
          <p:cNvPr id="3" name="Substituent conținut 2">
            <a:extLst>
              <a:ext uri="{FF2B5EF4-FFF2-40B4-BE49-F238E27FC236}">
                <a16:creationId xmlns:a16="http://schemas.microsoft.com/office/drawing/2014/main" id="{99985ABD-C3A2-7E08-B023-5DC0D5917571}"/>
              </a:ext>
            </a:extLst>
          </p:cNvPr>
          <p:cNvSpPr>
            <a:spLocks noGrp="1"/>
          </p:cNvSpPr>
          <p:nvPr>
            <p:ph idx="1"/>
          </p:nvPr>
        </p:nvSpPr>
        <p:spPr/>
        <p:txBody>
          <a:bodyPr>
            <a:normAutofit lnSpcReduction="10000"/>
          </a:bodyPr>
          <a:lstStyle/>
          <a:p>
            <a:r>
              <a:rPr lang="ro-RO" dirty="0" err="1"/>
              <a:t>Reported</a:t>
            </a:r>
            <a:r>
              <a:rPr lang="ro-RO" dirty="0"/>
              <a:t> </a:t>
            </a:r>
            <a:r>
              <a:rPr lang="ro-RO" dirty="0" err="1"/>
              <a:t>scientific</a:t>
            </a:r>
            <a:r>
              <a:rPr lang="ro-RO" dirty="0"/>
              <a:t> </a:t>
            </a:r>
            <a:r>
              <a:rPr lang="ro-RO" dirty="0" err="1"/>
              <a:t>contribution</a:t>
            </a:r>
            <a:r>
              <a:rPr lang="ro-RO" dirty="0"/>
              <a:t>: </a:t>
            </a:r>
            <a:r>
              <a:rPr lang="en-US" sz="1800" b="0" i="0" u="none" strike="noStrike" baseline="0" dirty="0">
                <a:solidFill>
                  <a:srgbClr val="000000"/>
                </a:solidFill>
                <a:latin typeface="Calibri" panose="020F0502020204030204" pitchFamily="34" charset="0"/>
              </a:rPr>
              <a:t>relevant cybersecurity aspects of IoT microservices architectures deployed over next-generation mobile networks.</a:t>
            </a:r>
            <a:endParaRPr lang="ro-RO" sz="1800" b="0" i="0" u="none" strike="noStrike" baseline="0" dirty="0">
              <a:solidFill>
                <a:srgbClr val="000000"/>
              </a:solidFill>
              <a:latin typeface="Calibri" panose="020F0502020204030204" pitchFamily="34" charset="0"/>
            </a:endParaRPr>
          </a:p>
          <a:p>
            <a:r>
              <a:rPr lang="ro-RO" sz="1800" dirty="0" err="1">
                <a:solidFill>
                  <a:srgbClr val="000000"/>
                </a:solidFill>
                <a:latin typeface="Calibri" panose="020F0502020204030204" pitchFamily="34" charset="0"/>
              </a:rPr>
              <a:t>Use</a:t>
            </a:r>
            <a:r>
              <a:rPr lang="ro-RO" sz="1800" dirty="0">
                <a:solidFill>
                  <a:srgbClr val="000000"/>
                </a:solidFill>
                <a:latin typeface="Calibri" panose="020F0502020204030204" pitchFamily="34" charset="0"/>
              </a:rPr>
              <a:t> case: an </a:t>
            </a:r>
            <a:r>
              <a:rPr lang="ro-RO" sz="1800" dirty="0" err="1">
                <a:solidFill>
                  <a:srgbClr val="000000"/>
                </a:solidFill>
                <a:latin typeface="Calibri" panose="020F0502020204030204" pitchFamily="34" charset="0"/>
              </a:rPr>
              <a:t>integrated</a:t>
            </a:r>
            <a:r>
              <a:rPr lang="ro-RO" sz="1800" dirty="0">
                <a:solidFill>
                  <a:srgbClr val="000000"/>
                </a:solidFill>
                <a:latin typeface="Calibri" panose="020F0502020204030204" pitchFamily="34" charset="0"/>
              </a:rPr>
              <a:t> </a:t>
            </a:r>
            <a:r>
              <a:rPr lang="ro-RO" sz="1800" dirty="0" err="1">
                <a:solidFill>
                  <a:srgbClr val="000000"/>
                </a:solidFill>
                <a:latin typeface="Calibri" panose="020F0502020204030204" pitchFamily="34" charset="0"/>
              </a:rPr>
              <a:t>system</a:t>
            </a:r>
            <a:r>
              <a:rPr lang="ro-RO" sz="1800" dirty="0">
                <a:solidFill>
                  <a:srgbClr val="000000"/>
                </a:solidFill>
                <a:latin typeface="Calibri" panose="020F0502020204030204" pitchFamily="34" charset="0"/>
              </a:rPr>
              <a:t> for </a:t>
            </a:r>
            <a:r>
              <a:rPr lang="ro-RO" sz="1800" dirty="0" err="1">
                <a:solidFill>
                  <a:srgbClr val="000000"/>
                </a:solidFill>
                <a:latin typeface="Calibri" panose="020F0502020204030204" pitchFamily="34" charset="0"/>
              </a:rPr>
              <a:t>the</a:t>
            </a:r>
            <a:r>
              <a:rPr lang="ro-RO" sz="1800" dirty="0">
                <a:solidFill>
                  <a:srgbClr val="000000"/>
                </a:solidFill>
                <a:latin typeface="Calibri" panose="020F0502020204030204" pitchFamily="34" charset="0"/>
              </a:rPr>
              <a:t> data </a:t>
            </a:r>
            <a:r>
              <a:rPr lang="ro-RO" sz="1800" dirty="0" err="1">
                <a:solidFill>
                  <a:srgbClr val="000000"/>
                </a:solidFill>
                <a:latin typeface="Calibri" panose="020F0502020204030204" pitchFamily="34" charset="0"/>
              </a:rPr>
              <a:t>collection</a:t>
            </a:r>
            <a:r>
              <a:rPr lang="ro-RO" sz="1800" dirty="0">
                <a:solidFill>
                  <a:srgbClr val="000000"/>
                </a:solidFill>
                <a:latin typeface="Calibri" panose="020F0502020204030204" pitchFamily="34" charset="0"/>
              </a:rPr>
              <a:t>, </a:t>
            </a:r>
            <a:r>
              <a:rPr lang="ro-RO" sz="1800" dirty="0" err="1">
                <a:solidFill>
                  <a:srgbClr val="000000"/>
                </a:solidFill>
                <a:latin typeface="Calibri" panose="020F0502020204030204" pitchFamily="34" charset="0"/>
              </a:rPr>
              <a:t>processing</a:t>
            </a:r>
            <a:r>
              <a:rPr lang="ro-RO" sz="1800" dirty="0">
                <a:solidFill>
                  <a:srgbClr val="000000"/>
                </a:solidFill>
                <a:latin typeface="Calibri" panose="020F0502020204030204" pitchFamily="34" charset="0"/>
              </a:rPr>
              <a:t>, </a:t>
            </a:r>
            <a:r>
              <a:rPr lang="ro-RO" sz="1800" dirty="0" err="1">
                <a:solidFill>
                  <a:srgbClr val="000000"/>
                </a:solidFill>
                <a:latin typeface="Calibri" panose="020F0502020204030204" pitchFamily="34" charset="0"/>
              </a:rPr>
              <a:t>and</a:t>
            </a:r>
            <a:r>
              <a:rPr lang="ro-RO" sz="1800" dirty="0">
                <a:solidFill>
                  <a:srgbClr val="000000"/>
                </a:solidFill>
                <a:latin typeface="Calibri" panose="020F0502020204030204" pitchFamily="34" charset="0"/>
              </a:rPr>
              <a:t> </a:t>
            </a:r>
            <a:r>
              <a:rPr lang="ro-RO" sz="1800" dirty="0" err="1">
                <a:solidFill>
                  <a:srgbClr val="000000"/>
                </a:solidFill>
                <a:latin typeface="Calibri" panose="020F0502020204030204" pitchFamily="34" charset="0"/>
              </a:rPr>
              <a:t>storage</a:t>
            </a:r>
            <a:r>
              <a:rPr lang="en-US" sz="1800" b="0" i="0" u="none" strike="noStrike" baseline="0" dirty="0">
                <a:solidFill>
                  <a:srgbClr val="000000"/>
                </a:solidFill>
                <a:latin typeface="Calibri" panose="020F0502020204030204" pitchFamily="34" charset="0"/>
              </a:rPr>
              <a:t> </a:t>
            </a:r>
            <a:r>
              <a:rPr lang="ro-RO" sz="1800" b="0" i="0" u="none" strike="noStrike" baseline="0" dirty="0">
                <a:solidFill>
                  <a:srgbClr val="000000"/>
                </a:solidFill>
                <a:latin typeface="Calibri" panose="020F0502020204030204" pitchFamily="34" charset="0"/>
              </a:rPr>
              <a:t>of data </a:t>
            </a:r>
            <a:r>
              <a:rPr lang="ro-RO" sz="1800" b="0" i="0" u="none" strike="noStrike" baseline="0" dirty="0" err="1">
                <a:solidFill>
                  <a:srgbClr val="000000"/>
                </a:solidFill>
                <a:latin typeface="Calibri" panose="020F0502020204030204" pitchFamily="34" charset="0"/>
              </a:rPr>
              <a:t>generated</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by</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enrolled</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smart</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electricity</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meters</a:t>
            </a:r>
            <a:r>
              <a:rPr lang="ro-RO" sz="1800" b="0" i="0" u="none" strike="noStrike" baseline="0" dirty="0">
                <a:solidFill>
                  <a:srgbClr val="000000"/>
                </a:solidFill>
                <a:latin typeface="Calibri" panose="020F0502020204030204" pitchFamily="34" charset="0"/>
              </a:rPr>
              <a:t> in </a:t>
            </a:r>
            <a:r>
              <a:rPr lang="ro-RO" sz="1800" b="0" i="0" u="none" strike="noStrike" baseline="0" dirty="0" err="1">
                <a:solidFill>
                  <a:srgbClr val="000000"/>
                </a:solidFill>
                <a:latin typeface="Calibri" panose="020F0502020204030204" pitchFamily="34" charset="0"/>
              </a:rPr>
              <a:t>Germany</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Currently</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the</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system</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handles</a:t>
            </a:r>
            <a:r>
              <a:rPr lang="ro-RO" sz="1800" b="0" i="0" u="none" strike="noStrike" baseline="0" dirty="0">
                <a:solidFill>
                  <a:srgbClr val="000000"/>
                </a:solidFill>
                <a:latin typeface="Calibri" panose="020F0502020204030204" pitchFamily="34" charset="0"/>
              </a:rPr>
              <a:t> more </a:t>
            </a:r>
            <a:r>
              <a:rPr lang="ro-RO" sz="1800" b="0" i="0" u="none" strike="noStrike" baseline="0" dirty="0" err="1">
                <a:solidFill>
                  <a:srgbClr val="000000"/>
                </a:solidFill>
                <a:latin typeface="Calibri" panose="020F0502020204030204" pitchFamily="34" charset="0"/>
              </a:rPr>
              <a:t>than</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one</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million</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subscribers</a:t>
            </a:r>
            <a:r>
              <a:rPr lang="ro-RO" sz="1800" b="0" i="0" u="none" strike="noStrike" baseline="0" dirty="0">
                <a:solidFill>
                  <a:srgbClr val="000000"/>
                </a:solidFill>
                <a:latin typeface="Calibri" panose="020F0502020204030204" pitchFamily="34" charset="0"/>
              </a:rPr>
              <a:t>.</a:t>
            </a:r>
          </a:p>
          <a:p>
            <a:r>
              <a:rPr lang="ro-RO" sz="1800" dirty="0" err="1">
                <a:solidFill>
                  <a:srgbClr val="000000"/>
                </a:solidFill>
                <a:latin typeface="Calibri" panose="020F0502020204030204" pitchFamily="34" charset="0"/>
              </a:rPr>
              <a:t>Thus</a:t>
            </a:r>
            <a:r>
              <a:rPr lang="ro-RO" sz="1800" dirty="0">
                <a:solidFill>
                  <a:srgbClr val="000000"/>
                </a:solidFill>
                <a:latin typeface="Calibri" panose="020F0502020204030204" pitchFamily="34" charset="0"/>
              </a:rPr>
              <a:t>, </a:t>
            </a:r>
            <a:r>
              <a:rPr lang="en-US" sz="1800" b="0" i="0" u="none" strike="noStrike" baseline="0" dirty="0">
                <a:solidFill>
                  <a:srgbClr val="000000"/>
                </a:solidFill>
                <a:latin typeface="Calibri" panose="020F0502020204030204" pitchFamily="34" charset="0"/>
              </a:rPr>
              <a:t>theoretical and applied research results are used in the proposed architecture and its implementation by considering safety aspects for the development and deployment of a microservices ecosystem and these microservices’ internal structure. </a:t>
            </a:r>
            <a:endParaRPr lang="ro-RO" sz="180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Microservices are deployed and afterwards operated on platforms that include hardware, software, and various types of services. The operation phase of the microservices brings multiple advantages such as independence, containerization, fault isolation, scalability, reliability, and updateability. While the monolithic application can be scaled only through a full redeployment of the whole application, the microservices can be scaled individually based on operational needs. </a:t>
            </a:r>
            <a:endParaRPr lang="ro-RO" dirty="0"/>
          </a:p>
        </p:txBody>
      </p:sp>
    </p:spTree>
    <p:extLst>
      <p:ext uri="{BB962C8B-B14F-4D97-AF65-F5344CB8AC3E}">
        <p14:creationId xmlns:p14="http://schemas.microsoft.com/office/powerpoint/2010/main" val="24019824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F7BDEC6-6833-B45E-85B6-E77CDB07F5F2}"/>
              </a:ext>
            </a:extLst>
          </p:cNvPr>
          <p:cNvSpPr>
            <a:spLocks noGrp="1"/>
          </p:cNvSpPr>
          <p:nvPr>
            <p:ph type="title"/>
          </p:nvPr>
        </p:nvSpPr>
        <p:spPr/>
        <p:txBody>
          <a:bodyPr/>
          <a:lstStyle/>
          <a:p>
            <a:r>
              <a:rPr lang="ro-RO" dirty="0"/>
              <a:t>Software </a:t>
            </a:r>
            <a:r>
              <a:rPr lang="ro-RO" dirty="0" err="1"/>
              <a:t>solutions</a:t>
            </a:r>
            <a:r>
              <a:rPr lang="ro-RO" dirty="0"/>
              <a:t> </a:t>
            </a:r>
            <a:r>
              <a:rPr lang="ro-RO" dirty="0" err="1"/>
              <a:t>deployed</a:t>
            </a:r>
            <a:r>
              <a:rPr lang="ro-RO" dirty="0"/>
              <a:t> over </a:t>
            </a:r>
            <a:r>
              <a:rPr lang="ro-RO" dirty="0" err="1"/>
              <a:t>next</a:t>
            </a:r>
            <a:r>
              <a:rPr lang="ro-RO" dirty="0"/>
              <a:t> </a:t>
            </a:r>
            <a:r>
              <a:rPr lang="ro-RO" dirty="0" err="1"/>
              <a:t>generation</a:t>
            </a:r>
            <a:r>
              <a:rPr lang="ro-RO" dirty="0"/>
              <a:t> </a:t>
            </a:r>
            <a:r>
              <a:rPr lang="ro-RO" dirty="0" err="1"/>
              <a:t>infrastructures</a:t>
            </a:r>
            <a:r>
              <a:rPr lang="ro-RO" dirty="0"/>
              <a:t> (2)</a:t>
            </a:r>
          </a:p>
        </p:txBody>
      </p:sp>
      <p:sp>
        <p:nvSpPr>
          <p:cNvPr id="3" name="Substituent conținut 2">
            <a:extLst>
              <a:ext uri="{FF2B5EF4-FFF2-40B4-BE49-F238E27FC236}">
                <a16:creationId xmlns:a16="http://schemas.microsoft.com/office/drawing/2014/main" id="{398A7C7D-04DF-B4BA-3EF9-978B7D6365CB}"/>
              </a:ext>
            </a:extLst>
          </p:cNvPr>
          <p:cNvSpPr>
            <a:spLocks noGrp="1"/>
          </p:cNvSpPr>
          <p:nvPr>
            <p:ph idx="1"/>
          </p:nvPr>
        </p:nvSpPr>
        <p:spPr/>
        <p:txBody>
          <a:bodyPr/>
          <a:lstStyle/>
          <a:p>
            <a:r>
              <a:rPr lang="ro-RO" sz="1800" dirty="0">
                <a:solidFill>
                  <a:srgbClr val="000000"/>
                </a:solidFill>
                <a:latin typeface="Calibri" panose="020F0502020204030204" pitchFamily="34" charset="0"/>
              </a:rPr>
              <a:t>T</a:t>
            </a:r>
            <a:r>
              <a:rPr lang="en-US" sz="1800" b="0" i="0" u="none" strike="noStrike" baseline="0" dirty="0">
                <a:solidFill>
                  <a:srgbClr val="000000"/>
                </a:solidFill>
                <a:latin typeface="Calibri" panose="020F0502020204030204" pitchFamily="34" charset="0"/>
              </a:rPr>
              <a:t>he application operates in cloud or outside of it while being portable and scalable. The</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related</a:t>
            </a:r>
            <a:r>
              <a:rPr lang="en-US" sz="1800" b="0" i="0" u="none" strike="noStrike" baseline="0" dirty="0">
                <a:solidFill>
                  <a:srgbClr val="000000"/>
                </a:solidFill>
                <a:latin typeface="Calibri" panose="020F0502020204030204" pitchFamily="34" charset="0"/>
              </a:rPr>
              <a:t> application services can scale based on the load. Nonetheless, using this pattern, the application can also be run in a single data center. Even if the microservices architecture and cloud-native development pattern are closely related to each other, it is possible to use them separately. That means that it is possible to create cloud-native applications without using microservices or microservice-based applications that are not built for cloud-native platforms. </a:t>
            </a:r>
            <a:endParaRPr lang="ro-RO" sz="1800" b="0" i="0" u="none" strike="noStrike" baseline="0" dirty="0">
              <a:solidFill>
                <a:srgbClr val="000000"/>
              </a:solidFill>
              <a:latin typeface="Calibri" panose="020F0502020204030204" pitchFamily="34" charset="0"/>
            </a:endParaRPr>
          </a:p>
          <a:p>
            <a:endParaRPr lang="ro-RO" dirty="0"/>
          </a:p>
        </p:txBody>
      </p:sp>
      <p:pic>
        <p:nvPicPr>
          <p:cNvPr id="5" name="Imagine 4">
            <a:extLst>
              <a:ext uri="{FF2B5EF4-FFF2-40B4-BE49-F238E27FC236}">
                <a16:creationId xmlns:a16="http://schemas.microsoft.com/office/drawing/2014/main" id="{2022D846-3854-7269-B4C6-E95558536BD7}"/>
              </a:ext>
            </a:extLst>
          </p:cNvPr>
          <p:cNvPicPr>
            <a:picLocks noChangeAspect="1"/>
          </p:cNvPicPr>
          <p:nvPr/>
        </p:nvPicPr>
        <p:blipFill>
          <a:blip r:embed="rId2"/>
          <a:stretch>
            <a:fillRect/>
          </a:stretch>
        </p:blipFill>
        <p:spPr>
          <a:xfrm>
            <a:off x="2355095" y="3854590"/>
            <a:ext cx="8254693" cy="3003410"/>
          </a:xfrm>
          <a:prstGeom prst="rect">
            <a:avLst/>
          </a:prstGeom>
        </p:spPr>
      </p:pic>
    </p:spTree>
    <p:extLst>
      <p:ext uri="{BB962C8B-B14F-4D97-AF65-F5344CB8AC3E}">
        <p14:creationId xmlns:p14="http://schemas.microsoft.com/office/powerpoint/2010/main" val="24318415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4624273-48D1-00D9-E354-17FEA318F62D}"/>
              </a:ext>
            </a:extLst>
          </p:cNvPr>
          <p:cNvSpPr>
            <a:spLocks noGrp="1"/>
          </p:cNvSpPr>
          <p:nvPr>
            <p:ph type="title"/>
          </p:nvPr>
        </p:nvSpPr>
        <p:spPr/>
        <p:txBody>
          <a:bodyPr/>
          <a:lstStyle/>
          <a:p>
            <a:r>
              <a:rPr lang="ro-RO" dirty="0" err="1"/>
              <a:t>Logical</a:t>
            </a:r>
            <a:r>
              <a:rPr lang="ro-RO" dirty="0"/>
              <a:t> </a:t>
            </a:r>
            <a:r>
              <a:rPr lang="ro-RO" dirty="0" err="1"/>
              <a:t>flow</a:t>
            </a:r>
            <a:r>
              <a:rPr lang="ro-RO" dirty="0"/>
              <a:t> of </a:t>
            </a:r>
            <a:r>
              <a:rPr lang="ro-RO" dirty="0" err="1"/>
              <a:t>the</a:t>
            </a:r>
            <a:r>
              <a:rPr lang="ro-RO" dirty="0"/>
              <a:t> </a:t>
            </a:r>
            <a:r>
              <a:rPr lang="ro-RO" dirty="0" err="1"/>
              <a:t>authentication</a:t>
            </a:r>
            <a:r>
              <a:rPr lang="ro-RO" dirty="0"/>
              <a:t> </a:t>
            </a:r>
            <a:r>
              <a:rPr lang="ro-RO" dirty="0" err="1"/>
              <a:t>process</a:t>
            </a:r>
            <a:endParaRPr lang="ro-RO" dirty="0"/>
          </a:p>
        </p:txBody>
      </p:sp>
      <p:pic>
        <p:nvPicPr>
          <p:cNvPr id="5" name="Substituent conținut 4">
            <a:extLst>
              <a:ext uri="{FF2B5EF4-FFF2-40B4-BE49-F238E27FC236}">
                <a16:creationId xmlns:a16="http://schemas.microsoft.com/office/drawing/2014/main" id="{967FF8DA-2163-C2DC-EE90-64B7445FA1D3}"/>
              </a:ext>
            </a:extLst>
          </p:cNvPr>
          <p:cNvPicPr>
            <a:picLocks noGrp="1" noChangeAspect="1"/>
          </p:cNvPicPr>
          <p:nvPr>
            <p:ph idx="1"/>
          </p:nvPr>
        </p:nvPicPr>
        <p:blipFill>
          <a:blip r:embed="rId2"/>
          <a:stretch>
            <a:fillRect/>
          </a:stretch>
        </p:blipFill>
        <p:spPr>
          <a:xfrm>
            <a:off x="2522377" y="2261506"/>
            <a:ext cx="7147245" cy="4486271"/>
          </a:xfrm>
        </p:spPr>
      </p:pic>
    </p:spTree>
    <p:extLst>
      <p:ext uri="{BB962C8B-B14F-4D97-AF65-F5344CB8AC3E}">
        <p14:creationId xmlns:p14="http://schemas.microsoft.com/office/powerpoint/2010/main" val="12252687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9A0B431-F708-724E-A28A-82CE1B182015}"/>
              </a:ext>
            </a:extLst>
          </p:cNvPr>
          <p:cNvSpPr>
            <a:spLocks noGrp="1"/>
          </p:cNvSpPr>
          <p:nvPr>
            <p:ph type="title"/>
          </p:nvPr>
        </p:nvSpPr>
        <p:spPr/>
        <p:txBody>
          <a:bodyPr>
            <a:normAutofit fontScale="90000"/>
          </a:bodyPr>
          <a:lstStyle/>
          <a:p>
            <a:r>
              <a:rPr lang="ro-RO" dirty="0" err="1"/>
              <a:t>Architectural</a:t>
            </a:r>
            <a:r>
              <a:rPr lang="ro-RO" dirty="0"/>
              <a:t> context of </a:t>
            </a:r>
            <a:r>
              <a:rPr lang="ro-RO" dirty="0" err="1"/>
              <a:t>the</a:t>
            </a:r>
            <a:r>
              <a:rPr lang="ro-RO" dirty="0"/>
              <a:t> </a:t>
            </a:r>
            <a:r>
              <a:rPr lang="ro-RO" dirty="0" err="1"/>
              <a:t>integrated</a:t>
            </a:r>
            <a:r>
              <a:rPr lang="ro-RO" dirty="0"/>
              <a:t> </a:t>
            </a:r>
            <a:r>
              <a:rPr lang="ro-RO" dirty="0" err="1"/>
              <a:t>smart</a:t>
            </a:r>
            <a:r>
              <a:rPr lang="ro-RO" dirty="0"/>
              <a:t> </a:t>
            </a:r>
            <a:r>
              <a:rPr lang="ro-RO" dirty="0" err="1"/>
              <a:t>meters</a:t>
            </a:r>
            <a:r>
              <a:rPr lang="ro-RO" dirty="0"/>
              <a:t> data management </a:t>
            </a:r>
            <a:r>
              <a:rPr lang="ro-RO" dirty="0" err="1"/>
              <a:t>system</a:t>
            </a:r>
            <a:endParaRPr lang="ro-RO" dirty="0"/>
          </a:p>
        </p:txBody>
      </p:sp>
      <p:pic>
        <p:nvPicPr>
          <p:cNvPr id="5" name="Substituent conținut 4">
            <a:extLst>
              <a:ext uri="{FF2B5EF4-FFF2-40B4-BE49-F238E27FC236}">
                <a16:creationId xmlns:a16="http://schemas.microsoft.com/office/drawing/2014/main" id="{171715E8-3B43-F1B7-AE6C-C072DBF0D70C}"/>
              </a:ext>
            </a:extLst>
          </p:cNvPr>
          <p:cNvPicPr>
            <a:picLocks noGrp="1" noChangeAspect="1"/>
          </p:cNvPicPr>
          <p:nvPr>
            <p:ph idx="1"/>
          </p:nvPr>
        </p:nvPicPr>
        <p:blipFill>
          <a:blip r:embed="rId2"/>
          <a:stretch>
            <a:fillRect/>
          </a:stretch>
        </p:blipFill>
        <p:spPr>
          <a:xfrm>
            <a:off x="1500908" y="2171700"/>
            <a:ext cx="9342584" cy="4620986"/>
          </a:xfrm>
        </p:spPr>
      </p:pic>
    </p:spTree>
    <p:extLst>
      <p:ext uri="{BB962C8B-B14F-4D97-AF65-F5344CB8AC3E}">
        <p14:creationId xmlns:p14="http://schemas.microsoft.com/office/powerpoint/2010/main" val="15303350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91D37229-8706-CAF9-7108-85237E684C8F}"/>
              </a:ext>
            </a:extLst>
          </p:cNvPr>
          <p:cNvSpPr>
            <a:spLocks noGrp="1"/>
          </p:cNvSpPr>
          <p:nvPr>
            <p:ph type="title"/>
          </p:nvPr>
        </p:nvSpPr>
        <p:spPr/>
        <p:txBody>
          <a:bodyPr/>
          <a:lstStyle/>
          <a:p>
            <a:r>
              <a:rPr lang="ro-RO" dirty="0" err="1"/>
              <a:t>Outcomes</a:t>
            </a:r>
            <a:r>
              <a:rPr lang="ro-RO" dirty="0"/>
              <a:t> of </a:t>
            </a:r>
            <a:r>
              <a:rPr lang="ro-RO" dirty="0" err="1"/>
              <a:t>the</a:t>
            </a:r>
            <a:r>
              <a:rPr lang="ro-RO" dirty="0"/>
              <a:t> </a:t>
            </a:r>
            <a:r>
              <a:rPr lang="ro-RO" dirty="0" err="1"/>
              <a:t>field</a:t>
            </a:r>
            <a:r>
              <a:rPr lang="ro-RO" dirty="0"/>
              <a:t> trial</a:t>
            </a:r>
          </a:p>
        </p:txBody>
      </p:sp>
      <p:sp>
        <p:nvSpPr>
          <p:cNvPr id="3" name="Substituent conținut 2">
            <a:extLst>
              <a:ext uri="{FF2B5EF4-FFF2-40B4-BE49-F238E27FC236}">
                <a16:creationId xmlns:a16="http://schemas.microsoft.com/office/drawing/2014/main" id="{78301206-AA60-7F02-5505-AF3CF138C789}"/>
              </a:ext>
            </a:extLst>
          </p:cNvPr>
          <p:cNvSpPr>
            <a:spLocks noGrp="1"/>
          </p:cNvSpPr>
          <p:nvPr>
            <p:ph idx="1"/>
          </p:nvPr>
        </p:nvSpPr>
        <p:spPr/>
        <p:txBody>
          <a:bodyPr/>
          <a:lstStyle/>
          <a:p>
            <a:r>
              <a:rPr lang="ro-RO" dirty="0"/>
              <a:t>The </a:t>
            </a:r>
            <a:r>
              <a:rPr lang="ro-RO" dirty="0" err="1"/>
              <a:t>integrated</a:t>
            </a:r>
            <a:r>
              <a:rPr lang="ro-RO" dirty="0"/>
              <a:t> </a:t>
            </a:r>
            <a:r>
              <a:rPr lang="ro-RO" dirty="0" err="1"/>
              <a:t>system</a:t>
            </a:r>
            <a:r>
              <a:rPr lang="ro-RO" dirty="0"/>
              <a:t> </a:t>
            </a:r>
            <a:r>
              <a:rPr lang="ro-RO" dirty="0" err="1"/>
              <a:t>was</a:t>
            </a:r>
            <a:r>
              <a:rPr lang="ro-RO" dirty="0"/>
              <a:t> </a:t>
            </a:r>
            <a:r>
              <a:rPr lang="ro-RO" dirty="0" err="1"/>
              <a:t>deployed</a:t>
            </a:r>
            <a:r>
              <a:rPr lang="ro-RO" dirty="0"/>
              <a:t> on </a:t>
            </a:r>
            <a:r>
              <a:rPr lang="ro-RO" dirty="0" err="1"/>
              <a:t>the</a:t>
            </a:r>
            <a:r>
              <a:rPr lang="ro-RO" dirty="0"/>
              <a:t> electronic </a:t>
            </a:r>
            <a:r>
              <a:rPr lang="ro-RO" dirty="0" err="1"/>
              <a:t>infrastructure</a:t>
            </a:r>
            <a:r>
              <a:rPr lang="ro-RO" dirty="0"/>
              <a:t> of a major German </a:t>
            </a:r>
            <a:r>
              <a:rPr lang="ro-RO" dirty="0" err="1"/>
              <a:t>electricity</a:t>
            </a:r>
            <a:r>
              <a:rPr lang="ro-RO" dirty="0"/>
              <a:t> </a:t>
            </a:r>
            <a:r>
              <a:rPr lang="ro-RO" dirty="0" err="1"/>
              <a:t>provider</a:t>
            </a:r>
            <a:r>
              <a:rPr lang="ro-RO" dirty="0"/>
              <a:t>.</a:t>
            </a:r>
          </a:p>
          <a:p>
            <a:r>
              <a:rPr lang="ro-RO" dirty="0" err="1"/>
              <a:t>This</a:t>
            </a:r>
            <a:r>
              <a:rPr lang="ro-RO" dirty="0"/>
              <a:t> </a:t>
            </a:r>
            <a:r>
              <a:rPr lang="ro-RO" dirty="0" err="1"/>
              <a:t>determines</a:t>
            </a:r>
            <a:r>
              <a:rPr lang="ro-RO" dirty="0"/>
              <a:t> </a:t>
            </a:r>
            <a:r>
              <a:rPr lang="en-US" sz="1800" b="0" i="0" u="none" strike="noStrike" baseline="0" dirty="0">
                <a:solidFill>
                  <a:srgbClr val="000000"/>
                </a:solidFill>
                <a:latin typeface="Calibri" panose="020F0502020204030204" pitchFamily="34" charset="0"/>
              </a:rPr>
              <a:t>a complex use case scenario, which presumes the efficient collection of the customers’ data, its secure transmission to the microservices-based components, as well as the optimized timely processing of the collected data using the relevant microservices-based software modules.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The thorough real-world performance assessment demonstrates that the proposed microservices-based architecture is capable of properly managing the enrolled electricity meters, and it also offers the required scalability, which would allow the enrolment of additional customers to occur without significant practical issues. </a:t>
            </a:r>
            <a:endParaRPr lang="ro-RO" dirty="0"/>
          </a:p>
          <a:p>
            <a:endParaRPr lang="ro-RO" dirty="0"/>
          </a:p>
        </p:txBody>
      </p:sp>
    </p:spTree>
    <p:extLst>
      <p:ext uri="{BB962C8B-B14F-4D97-AF65-F5344CB8AC3E}">
        <p14:creationId xmlns:p14="http://schemas.microsoft.com/office/powerpoint/2010/main" val="26114463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A681FCD-7862-5031-CDC4-6A41C347CB4E}"/>
              </a:ext>
            </a:extLst>
          </p:cNvPr>
          <p:cNvSpPr>
            <a:spLocks noGrp="1"/>
          </p:cNvSpPr>
          <p:nvPr>
            <p:ph type="title"/>
          </p:nvPr>
        </p:nvSpPr>
        <p:spPr/>
        <p:txBody>
          <a:bodyPr/>
          <a:lstStyle/>
          <a:p>
            <a:r>
              <a:rPr lang="ro-RO" dirty="0" err="1"/>
              <a:t>Autonomous</a:t>
            </a:r>
            <a:r>
              <a:rPr lang="ro-RO" dirty="0"/>
              <a:t> </a:t>
            </a:r>
            <a:r>
              <a:rPr lang="ro-RO" dirty="0" err="1"/>
              <a:t>driving</a:t>
            </a:r>
            <a:r>
              <a:rPr lang="ro-RO" dirty="0"/>
              <a:t> </a:t>
            </a:r>
            <a:r>
              <a:rPr lang="ro-RO" dirty="0" err="1"/>
              <a:t>solutions</a:t>
            </a:r>
            <a:r>
              <a:rPr lang="ro-RO" dirty="0"/>
              <a:t> (1)</a:t>
            </a:r>
          </a:p>
        </p:txBody>
      </p:sp>
      <p:sp>
        <p:nvSpPr>
          <p:cNvPr id="3" name="Substituent conținut 2">
            <a:extLst>
              <a:ext uri="{FF2B5EF4-FFF2-40B4-BE49-F238E27FC236}">
                <a16:creationId xmlns:a16="http://schemas.microsoft.com/office/drawing/2014/main" id="{5A88039E-9147-AB99-9915-3D95972F03F1}"/>
              </a:ext>
            </a:extLst>
          </p:cNvPr>
          <p:cNvSpPr>
            <a:spLocks noGrp="1"/>
          </p:cNvSpPr>
          <p:nvPr>
            <p:ph idx="1"/>
          </p:nvPr>
        </p:nvSpPr>
        <p:spPr/>
        <p:txBody>
          <a:bodyPr/>
          <a:lstStyle/>
          <a:p>
            <a:r>
              <a:rPr lang="ro-RO" dirty="0" err="1"/>
              <a:t>Reported</a:t>
            </a:r>
            <a:r>
              <a:rPr lang="ro-RO" dirty="0"/>
              <a:t> real-</a:t>
            </a:r>
            <a:r>
              <a:rPr lang="ro-RO" dirty="0" err="1"/>
              <a:t>world</a:t>
            </a:r>
            <a:r>
              <a:rPr lang="ro-RO" dirty="0"/>
              <a:t> </a:t>
            </a:r>
            <a:r>
              <a:rPr lang="ro-RO" dirty="0" err="1"/>
              <a:t>use</a:t>
            </a:r>
            <a:r>
              <a:rPr lang="ro-RO" dirty="0"/>
              <a:t> case </a:t>
            </a:r>
            <a:r>
              <a:rPr lang="ro-RO" dirty="0" err="1"/>
              <a:t>scenario</a:t>
            </a:r>
            <a:r>
              <a:rPr lang="ro-RO" dirty="0"/>
              <a:t>: </a:t>
            </a:r>
            <a:r>
              <a:rPr lang="en-US" sz="1800" b="0" i="0" u="none" strike="noStrike" baseline="0" dirty="0">
                <a:solidFill>
                  <a:srgbClr val="000000"/>
                </a:solidFill>
                <a:latin typeface="Calibri" panose="020F0502020204030204" pitchFamily="34" charset="0"/>
              </a:rPr>
              <a:t>a fruitful cooperation with two major </a:t>
            </a:r>
            <a:r>
              <a:rPr lang="ro-RO" sz="1800" b="0" i="0" u="none" strike="noStrike" baseline="0" dirty="0">
                <a:solidFill>
                  <a:srgbClr val="000000"/>
                </a:solidFill>
                <a:latin typeface="Calibri" panose="020F0502020204030204" pitchFamily="34" charset="0"/>
              </a:rPr>
              <a:t>German </a:t>
            </a:r>
            <a:r>
              <a:rPr lang="en-US" sz="1800" b="0" i="0" u="none" strike="noStrike" baseline="0" dirty="0">
                <a:solidFill>
                  <a:srgbClr val="000000"/>
                </a:solidFill>
                <a:latin typeface="Calibri" panose="020F0502020204030204" pitchFamily="34" charset="0"/>
              </a:rPr>
              <a:t>car manufacturers. Thus, a fully functional prototype was designed, implemented, and validated through an extensive field trial. Therefore, the reported solution holds the distinction of being one of the few similar solutions, which features the necessary algorithmic and computational advancements that allow for autonomous driving scenarios to occur through an efficient detection of the environmental 3D objects.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The relatively complex task of detecting 3D objects is essential in the realm of autonomous driving. The related algorithmic processes generally produce an output that consists of a series of 3D bounding boxes that are placed around specific objects of interest. The related scientific literature usually suggests that the data that are generated by different sensors or data acquisition devices are combined in order to work around inherent limitations that are determined by the consideration of singular devices.</a:t>
            </a:r>
            <a:endParaRPr lang="ro-RO" sz="1800" b="0" i="0" u="none" strike="noStrike" baseline="0" dirty="0">
              <a:solidFill>
                <a:srgbClr val="000000"/>
              </a:solidFill>
              <a:latin typeface="Calibri" panose="020F0502020204030204" pitchFamily="34" charset="0"/>
            </a:endParaRPr>
          </a:p>
        </p:txBody>
      </p:sp>
    </p:spTree>
    <p:extLst>
      <p:ext uri="{BB962C8B-B14F-4D97-AF65-F5344CB8AC3E}">
        <p14:creationId xmlns:p14="http://schemas.microsoft.com/office/powerpoint/2010/main" val="42199129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E43D87D-9B8A-42D9-61A3-135B501A439D}"/>
              </a:ext>
            </a:extLst>
          </p:cNvPr>
          <p:cNvSpPr>
            <a:spLocks noGrp="1"/>
          </p:cNvSpPr>
          <p:nvPr>
            <p:ph type="title"/>
          </p:nvPr>
        </p:nvSpPr>
        <p:spPr/>
        <p:txBody>
          <a:bodyPr/>
          <a:lstStyle/>
          <a:p>
            <a:r>
              <a:rPr lang="ro-RO" dirty="0" err="1"/>
              <a:t>Autonomous</a:t>
            </a:r>
            <a:r>
              <a:rPr lang="ro-RO" dirty="0"/>
              <a:t> </a:t>
            </a:r>
            <a:r>
              <a:rPr lang="ro-RO" dirty="0" err="1"/>
              <a:t>driving</a:t>
            </a:r>
            <a:r>
              <a:rPr lang="ro-RO" dirty="0"/>
              <a:t> </a:t>
            </a:r>
            <a:r>
              <a:rPr lang="ro-RO" dirty="0" err="1"/>
              <a:t>solutions</a:t>
            </a:r>
            <a:r>
              <a:rPr lang="ro-RO" dirty="0"/>
              <a:t> (2)</a:t>
            </a:r>
          </a:p>
        </p:txBody>
      </p:sp>
      <p:sp>
        <p:nvSpPr>
          <p:cNvPr id="3" name="Substituent conținut 2">
            <a:extLst>
              <a:ext uri="{FF2B5EF4-FFF2-40B4-BE49-F238E27FC236}">
                <a16:creationId xmlns:a16="http://schemas.microsoft.com/office/drawing/2014/main" id="{59BB5234-C013-113B-0827-74D8E2982523}"/>
              </a:ext>
            </a:extLst>
          </p:cNvPr>
          <p:cNvSpPr>
            <a:spLocks noGrp="1"/>
          </p:cNvSpPr>
          <p:nvPr>
            <p:ph idx="1"/>
          </p:nvPr>
        </p:nvSpPr>
        <p:spPr/>
        <p:txBody>
          <a:bodyPr/>
          <a:lstStyle/>
          <a:p>
            <a:r>
              <a:rPr lang="en-US" sz="1800" b="0" i="0" u="none" strike="noStrike" baseline="0" dirty="0">
                <a:solidFill>
                  <a:srgbClr val="000000"/>
                </a:solidFill>
                <a:latin typeface="Calibri" panose="020F0502020204030204" pitchFamily="34" charset="0"/>
              </a:rPr>
              <a:t>This </a:t>
            </a:r>
            <a:r>
              <a:rPr lang="ro-RO" sz="1800" b="0" i="0" u="none" strike="noStrike" baseline="0" dirty="0" err="1">
                <a:solidFill>
                  <a:srgbClr val="000000"/>
                </a:solidFill>
                <a:latin typeface="Calibri" panose="020F0502020204030204" pitchFamily="34" charset="0"/>
              </a:rPr>
              <a:t>research</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process</a:t>
            </a:r>
            <a:r>
              <a:rPr lang="en-US" sz="1800" b="0" i="0" u="none" strike="noStrike" baseline="0" dirty="0">
                <a:solidFill>
                  <a:srgbClr val="000000"/>
                </a:solidFill>
                <a:latin typeface="Calibri" panose="020F0502020204030204" pitchFamily="34" charset="0"/>
              </a:rPr>
              <a:t> analyzes the possibility of efficiently and effectively using 3D object detection in a cooperative fashion. The evaluation of the described approach is performed through the consideration of driving data that is collected through a partnership with several car manufacturers. Considering their real-world relevance, two driving contexts are analyzed: a roundabout, and a T-junction.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The evaluation shows that cooperative perception is able to isolate more than 90% of the 3D entities, as compared to approximately 25% in the case when singular sensing devices are used. The experimental setup that generated the data </a:t>
            </a:r>
            <a:r>
              <a:rPr lang="ro-RO" sz="1800" b="0" i="0" u="none" strike="noStrike" baseline="0" dirty="0" err="1">
                <a:solidFill>
                  <a:srgbClr val="000000"/>
                </a:solidFill>
                <a:latin typeface="Calibri" panose="020F0502020204030204" pitchFamily="34" charset="0"/>
              </a:rPr>
              <a:t>is</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described</a:t>
            </a:r>
            <a:r>
              <a:rPr lang="en-US" sz="1800" b="0" i="0" u="none" strike="noStrike" baseline="0" dirty="0">
                <a:solidFill>
                  <a:srgbClr val="000000"/>
                </a:solidFill>
                <a:latin typeface="Calibri" panose="020F0502020204030204" pitchFamily="34" charset="0"/>
              </a:rPr>
              <a:t>, and the related 3D object detection system, are currently actively used by the respective car manufacturers’ research groups in order to fine tune and improve their autonomous cars’ driving modules. </a:t>
            </a:r>
            <a:endParaRPr lang="ro-RO" dirty="0"/>
          </a:p>
        </p:txBody>
      </p:sp>
    </p:spTree>
    <p:extLst>
      <p:ext uri="{BB962C8B-B14F-4D97-AF65-F5344CB8AC3E}">
        <p14:creationId xmlns:p14="http://schemas.microsoft.com/office/powerpoint/2010/main" val="2168310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511ABEF-9A98-D089-2C62-269D3F3AF6DA}"/>
              </a:ext>
            </a:extLst>
          </p:cNvPr>
          <p:cNvSpPr>
            <a:spLocks noGrp="1"/>
          </p:cNvSpPr>
          <p:nvPr>
            <p:ph type="title"/>
          </p:nvPr>
        </p:nvSpPr>
        <p:spPr/>
        <p:txBody>
          <a:bodyPr/>
          <a:lstStyle/>
          <a:p>
            <a:r>
              <a:rPr lang="ro-RO" dirty="0" err="1"/>
              <a:t>Selection</a:t>
            </a:r>
            <a:r>
              <a:rPr lang="ro-RO" dirty="0"/>
              <a:t> of </a:t>
            </a:r>
            <a:r>
              <a:rPr lang="ro-RO" dirty="0" err="1"/>
              <a:t>papers</a:t>
            </a:r>
            <a:r>
              <a:rPr lang="ro-RO" dirty="0"/>
              <a:t> (1)</a:t>
            </a:r>
          </a:p>
        </p:txBody>
      </p:sp>
      <p:sp>
        <p:nvSpPr>
          <p:cNvPr id="3" name="Substituent conținut 2">
            <a:extLst>
              <a:ext uri="{FF2B5EF4-FFF2-40B4-BE49-F238E27FC236}">
                <a16:creationId xmlns:a16="http://schemas.microsoft.com/office/drawing/2014/main" id="{CCF583DA-DF33-F792-8325-AC81E1326FDD}"/>
              </a:ext>
            </a:extLst>
          </p:cNvPr>
          <p:cNvSpPr>
            <a:spLocks noGrp="1"/>
          </p:cNvSpPr>
          <p:nvPr>
            <p:ph idx="1"/>
          </p:nvPr>
        </p:nvSpPr>
        <p:spPr>
          <a:xfrm>
            <a:off x="1371600" y="1697524"/>
            <a:ext cx="9601200" cy="4051426"/>
          </a:xfrm>
        </p:spPr>
        <p:txBody>
          <a:bodyPr>
            <a:noAutofit/>
          </a:bodyPr>
          <a:lstStyle/>
          <a:p>
            <a:pPr algn="l"/>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R. Bocu, M. </a:t>
            </a:r>
            <a:r>
              <a:rPr lang="en-US" sz="1800" b="0" i="0" u="none" strike="noStrike" baseline="0" dirty="0" err="1">
                <a:solidFill>
                  <a:srgbClr val="000000"/>
                </a:solidFill>
                <a:latin typeface="Calibri" panose="020F0502020204030204" pitchFamily="34" charset="0"/>
              </a:rPr>
              <a:t>Iavich</a:t>
            </a:r>
            <a:r>
              <a:rPr lang="en-US" sz="1800" b="0" i="0" u="none" strike="noStrike" baseline="0" dirty="0">
                <a:solidFill>
                  <a:srgbClr val="000000"/>
                </a:solidFill>
                <a:latin typeface="Calibri" panose="020F0502020204030204" pitchFamily="34" charset="0"/>
              </a:rPr>
              <a:t>. </a:t>
            </a:r>
            <a:r>
              <a:rPr lang="en-US" sz="1800" b="1" i="0" u="none" strike="noStrike" baseline="0" dirty="0">
                <a:solidFill>
                  <a:srgbClr val="000000"/>
                </a:solidFill>
                <a:latin typeface="Calibri" panose="020F0502020204030204" pitchFamily="34" charset="0"/>
              </a:rPr>
              <a:t>Enhanced detection of low-rate DDoS attack patterns using machine learning models</a:t>
            </a:r>
            <a:r>
              <a:rPr lang="en-US" sz="1800" b="0" i="0" u="none" strike="noStrike" baseline="0" dirty="0">
                <a:solidFill>
                  <a:srgbClr val="000000"/>
                </a:solidFill>
                <a:latin typeface="Calibri" panose="020F0502020204030204" pitchFamily="34" charset="0"/>
              </a:rPr>
              <a:t>. </a:t>
            </a:r>
            <a:r>
              <a:rPr lang="en-US" sz="1800" b="0" i="1" u="none" strike="noStrike" baseline="0" dirty="0">
                <a:solidFill>
                  <a:srgbClr val="000000"/>
                </a:solidFill>
                <a:latin typeface="Calibri" panose="020F0502020204030204" pitchFamily="34" charset="0"/>
              </a:rPr>
              <a:t>Journal of Network and Computer Applications</a:t>
            </a:r>
            <a:r>
              <a:rPr lang="en-US" sz="1800" b="0" i="0" u="none" strike="noStrike" baseline="0" dirty="0">
                <a:solidFill>
                  <a:srgbClr val="000000"/>
                </a:solidFill>
                <a:latin typeface="Calibri" panose="020F0502020204030204" pitchFamily="34" charset="0"/>
              </a:rPr>
              <a:t>, volume 227, 103903. https://doi.org/10.1016/j.jnca.2024.103903, 2024. </a:t>
            </a:r>
          </a:p>
          <a:p>
            <a:r>
              <a:rPr lang="en-US" sz="1800" b="0" i="0" u="none" strike="noStrike" baseline="0" dirty="0">
                <a:solidFill>
                  <a:srgbClr val="000000"/>
                </a:solidFill>
                <a:latin typeface="Calibri" panose="020F0502020204030204" pitchFamily="34" charset="0"/>
              </a:rPr>
              <a:t>R. Bocu. </a:t>
            </a:r>
            <a:r>
              <a:rPr lang="en-US" sz="1800" b="1" i="0" u="none" strike="noStrike" baseline="0" dirty="0">
                <a:solidFill>
                  <a:srgbClr val="000000"/>
                </a:solidFill>
                <a:latin typeface="Calibri" panose="020F0502020204030204" pitchFamily="34" charset="0"/>
              </a:rPr>
              <a:t>Dynamic Monitoring of Time-Dependent Evolution of Biomolecules Using Quantum Dots-Based Biosensors Assemblies</a:t>
            </a:r>
            <a:r>
              <a:rPr lang="en-US" sz="1800" b="0" i="0" u="none" strike="noStrike" baseline="0" dirty="0">
                <a:solidFill>
                  <a:srgbClr val="000000"/>
                </a:solidFill>
                <a:latin typeface="Calibri" panose="020F0502020204030204" pitchFamily="34" charset="0"/>
              </a:rPr>
              <a:t>. </a:t>
            </a:r>
            <a:r>
              <a:rPr lang="en-US" sz="1800" b="0" i="1" u="none" strike="noStrike" baseline="0" dirty="0">
                <a:solidFill>
                  <a:srgbClr val="000000"/>
                </a:solidFill>
                <a:latin typeface="Calibri" panose="020F0502020204030204" pitchFamily="34" charset="0"/>
              </a:rPr>
              <a:t>Biosensors </a:t>
            </a:r>
            <a:r>
              <a:rPr lang="en-US" sz="1800" b="1" i="0" u="none" strike="noStrike" baseline="0" dirty="0">
                <a:solidFill>
                  <a:srgbClr val="000000"/>
                </a:solidFill>
                <a:latin typeface="Calibri" panose="020F0502020204030204" pitchFamily="34" charset="0"/>
              </a:rPr>
              <a:t>2024</a:t>
            </a:r>
            <a:r>
              <a:rPr lang="en-US" sz="1800" b="0" i="0" u="none" strike="noStrike" baseline="0" dirty="0">
                <a:solidFill>
                  <a:srgbClr val="000000"/>
                </a:solidFill>
                <a:latin typeface="Calibri" panose="020F0502020204030204" pitchFamily="34" charset="0"/>
              </a:rPr>
              <a:t>, </a:t>
            </a:r>
            <a:r>
              <a:rPr lang="en-US" sz="1800" b="0" i="1" u="none" strike="noStrike" baseline="0" dirty="0">
                <a:solidFill>
                  <a:srgbClr val="000000"/>
                </a:solidFill>
                <a:latin typeface="Calibri" panose="020F0502020204030204" pitchFamily="34" charset="0"/>
              </a:rPr>
              <a:t>14</a:t>
            </a:r>
            <a:r>
              <a:rPr lang="en-US" sz="1800" b="0" i="0" u="none" strike="noStrike" baseline="0" dirty="0">
                <a:solidFill>
                  <a:srgbClr val="000000"/>
                </a:solidFill>
                <a:latin typeface="Calibri" panose="020F0502020204030204" pitchFamily="34" charset="0"/>
              </a:rPr>
              <a:t>, 380. https://doi.org/10.3390/bios14080380, 2024. </a:t>
            </a:r>
          </a:p>
          <a:p>
            <a:r>
              <a:rPr lang="en-US" sz="1800" b="0" i="0" u="none" strike="noStrike" baseline="0" dirty="0">
                <a:solidFill>
                  <a:srgbClr val="000000"/>
                </a:solidFill>
                <a:latin typeface="Calibri" panose="020F0502020204030204" pitchFamily="34" charset="0"/>
              </a:rPr>
              <a:t>R. Bocu, A. </a:t>
            </a:r>
            <a:r>
              <a:rPr lang="en-US" sz="1800" b="0" i="0" u="none" strike="noStrike" baseline="0" dirty="0" err="1">
                <a:solidFill>
                  <a:srgbClr val="000000"/>
                </a:solidFill>
                <a:latin typeface="Calibri" panose="020F0502020204030204" pitchFamily="34" charset="0"/>
              </a:rPr>
              <a:t>Baicoianu</a:t>
            </a:r>
            <a:r>
              <a:rPr lang="en-US" sz="1800" b="0" i="0" u="none" strike="noStrike" baseline="0" dirty="0">
                <a:solidFill>
                  <a:srgbClr val="000000"/>
                </a:solidFill>
                <a:latin typeface="Calibri" panose="020F0502020204030204" pitchFamily="34" charset="0"/>
              </a:rPr>
              <a:t>, A. </a:t>
            </a:r>
            <a:r>
              <a:rPr lang="en-US" sz="1800" b="0" i="0" u="none" strike="noStrike" baseline="0" dirty="0" err="1">
                <a:solidFill>
                  <a:srgbClr val="000000"/>
                </a:solidFill>
                <a:latin typeface="Calibri" panose="020F0502020204030204" pitchFamily="34" charset="0"/>
              </a:rPr>
              <a:t>Kerestely</a:t>
            </a:r>
            <a:r>
              <a:rPr lang="en-US" sz="1800" b="0" i="0" u="none" strike="noStrike" baseline="0" dirty="0">
                <a:solidFill>
                  <a:srgbClr val="000000"/>
                </a:solidFill>
                <a:latin typeface="Calibri" panose="020F0502020204030204" pitchFamily="34" charset="0"/>
              </a:rPr>
              <a:t>. </a:t>
            </a:r>
            <a:r>
              <a:rPr lang="en-US" sz="1800" b="1" i="0" u="none" strike="noStrike" baseline="0" dirty="0">
                <a:solidFill>
                  <a:srgbClr val="000000"/>
                </a:solidFill>
                <a:latin typeface="Calibri" panose="020F0502020204030204" pitchFamily="34" charset="0"/>
              </a:rPr>
              <a:t>An Extended Survey Concerning the Significance of Artificial Intelligence and Machine Learning Techniques for Bug Triage and Management</a:t>
            </a:r>
            <a:r>
              <a:rPr lang="en-US" sz="1800" b="0" i="0" u="none" strike="noStrike" baseline="0" dirty="0">
                <a:solidFill>
                  <a:srgbClr val="000000"/>
                </a:solidFill>
                <a:latin typeface="Calibri" panose="020F0502020204030204" pitchFamily="34" charset="0"/>
              </a:rPr>
              <a:t>. IEEE Access, vol. 11, pp. 123924-123937, </a:t>
            </a:r>
            <a:r>
              <a:rPr lang="en-US" sz="1800" b="0" i="0" u="none" strike="noStrike" baseline="0" dirty="0" err="1">
                <a:solidFill>
                  <a:srgbClr val="000000"/>
                </a:solidFill>
                <a:latin typeface="Calibri" panose="020F0502020204030204" pitchFamily="34" charset="0"/>
              </a:rPr>
              <a:t>doi</a:t>
            </a:r>
            <a:r>
              <a:rPr lang="en-US" sz="1800" b="0" i="0" u="none" strike="noStrike" baseline="0" dirty="0">
                <a:solidFill>
                  <a:srgbClr val="000000"/>
                </a:solidFill>
                <a:latin typeface="Calibri" panose="020F0502020204030204" pitchFamily="34" charset="0"/>
              </a:rPr>
              <a:t>: 10.1109/ACCESS.2023.3329732, 2023. </a:t>
            </a:r>
          </a:p>
          <a:p>
            <a:r>
              <a:rPr lang="ro-RO" sz="1800" b="0" i="0" u="none" strike="noStrike" baseline="0" dirty="0">
                <a:solidFill>
                  <a:srgbClr val="000000"/>
                </a:solidFill>
                <a:latin typeface="Calibri" panose="020F0502020204030204" pitchFamily="34" charset="0"/>
              </a:rPr>
              <a:t>C.L. Aldea, R. Bocu, A. Vasilescu. </a:t>
            </a:r>
            <a:r>
              <a:rPr lang="ro-RO" sz="1800" b="1" i="0" u="none" strike="noStrike" baseline="0" dirty="0">
                <a:solidFill>
                  <a:srgbClr val="000000"/>
                </a:solidFill>
                <a:latin typeface="Calibri" panose="020F0502020204030204" pitchFamily="34" charset="0"/>
              </a:rPr>
              <a:t>Relevant </a:t>
            </a:r>
            <a:r>
              <a:rPr lang="ro-RO" sz="1800" b="1" i="0" u="none" strike="noStrike" baseline="0" dirty="0" err="1">
                <a:solidFill>
                  <a:srgbClr val="000000"/>
                </a:solidFill>
                <a:latin typeface="Calibri" panose="020F0502020204030204" pitchFamily="34" charset="0"/>
              </a:rPr>
              <a:t>Cybersecurity</a:t>
            </a:r>
            <a:r>
              <a:rPr lang="ro-RO" sz="1800" b="1" i="0" u="none" strike="noStrike" baseline="0" dirty="0">
                <a:solidFill>
                  <a:srgbClr val="000000"/>
                </a:solidFill>
                <a:latin typeface="Calibri" panose="020F0502020204030204" pitchFamily="34" charset="0"/>
              </a:rPr>
              <a:t> </a:t>
            </a:r>
            <a:r>
              <a:rPr lang="ro-RO" sz="1800" b="1" i="0" u="none" strike="noStrike" baseline="0" dirty="0" err="1">
                <a:solidFill>
                  <a:srgbClr val="000000"/>
                </a:solidFill>
                <a:latin typeface="Calibri" panose="020F0502020204030204" pitchFamily="34" charset="0"/>
              </a:rPr>
              <a:t>Aspects</a:t>
            </a:r>
            <a:r>
              <a:rPr lang="ro-RO" sz="1800" b="1" i="0" u="none" strike="noStrike" baseline="0" dirty="0">
                <a:solidFill>
                  <a:srgbClr val="000000"/>
                </a:solidFill>
                <a:latin typeface="Calibri" panose="020F0502020204030204" pitchFamily="34" charset="0"/>
              </a:rPr>
              <a:t> of </a:t>
            </a:r>
            <a:r>
              <a:rPr lang="ro-RO" sz="1800" b="1" i="0" u="none" strike="noStrike" baseline="0" dirty="0" err="1">
                <a:solidFill>
                  <a:srgbClr val="000000"/>
                </a:solidFill>
                <a:latin typeface="Calibri" panose="020F0502020204030204" pitchFamily="34" charset="0"/>
              </a:rPr>
              <a:t>IoT</a:t>
            </a:r>
            <a:r>
              <a:rPr lang="ro-RO" sz="1800" b="1" i="0" u="none" strike="noStrike" baseline="0" dirty="0">
                <a:solidFill>
                  <a:srgbClr val="000000"/>
                </a:solidFill>
                <a:latin typeface="Calibri" panose="020F0502020204030204" pitchFamily="34" charset="0"/>
              </a:rPr>
              <a:t> </a:t>
            </a:r>
            <a:r>
              <a:rPr lang="ro-RO" sz="1800" b="1" i="0" u="none" strike="noStrike" baseline="0" dirty="0" err="1">
                <a:solidFill>
                  <a:srgbClr val="000000"/>
                </a:solidFill>
                <a:latin typeface="Calibri" panose="020F0502020204030204" pitchFamily="34" charset="0"/>
              </a:rPr>
              <a:t>Microservices</a:t>
            </a:r>
            <a:r>
              <a:rPr lang="ro-RO" sz="1800" b="1" i="0" u="none" strike="noStrike" baseline="0" dirty="0">
                <a:solidFill>
                  <a:srgbClr val="000000"/>
                </a:solidFill>
                <a:latin typeface="Calibri" panose="020F0502020204030204" pitchFamily="34" charset="0"/>
              </a:rPr>
              <a:t> </a:t>
            </a:r>
            <a:r>
              <a:rPr lang="ro-RO" sz="1800" b="1" i="0" u="none" strike="noStrike" baseline="0" dirty="0" err="1">
                <a:solidFill>
                  <a:srgbClr val="000000"/>
                </a:solidFill>
                <a:latin typeface="Calibri" panose="020F0502020204030204" pitchFamily="34" charset="0"/>
              </a:rPr>
              <a:t>Architectures</a:t>
            </a:r>
            <a:r>
              <a:rPr lang="ro-RO" sz="1800" b="1" i="0" u="none" strike="noStrike" baseline="0" dirty="0">
                <a:solidFill>
                  <a:srgbClr val="000000"/>
                </a:solidFill>
                <a:latin typeface="Calibri" panose="020F0502020204030204" pitchFamily="34" charset="0"/>
              </a:rPr>
              <a:t> </a:t>
            </a:r>
            <a:r>
              <a:rPr lang="ro-RO" sz="1800" b="1" i="0" u="none" strike="noStrike" baseline="0" dirty="0" err="1">
                <a:solidFill>
                  <a:srgbClr val="000000"/>
                </a:solidFill>
                <a:latin typeface="Calibri" panose="020F0502020204030204" pitchFamily="34" charset="0"/>
              </a:rPr>
              <a:t>Deployed</a:t>
            </a:r>
            <a:r>
              <a:rPr lang="ro-RO" sz="1800" b="1" i="0" u="none" strike="noStrike" baseline="0" dirty="0">
                <a:solidFill>
                  <a:srgbClr val="000000"/>
                </a:solidFill>
                <a:latin typeface="Calibri" panose="020F0502020204030204" pitchFamily="34" charset="0"/>
              </a:rPr>
              <a:t> over </a:t>
            </a:r>
            <a:r>
              <a:rPr lang="ro-RO" sz="1800" b="1" i="0" u="none" strike="noStrike" baseline="0" dirty="0" err="1">
                <a:solidFill>
                  <a:srgbClr val="000000"/>
                </a:solidFill>
                <a:latin typeface="Calibri" panose="020F0502020204030204" pitchFamily="34" charset="0"/>
              </a:rPr>
              <a:t>Next-Generation</a:t>
            </a:r>
            <a:r>
              <a:rPr lang="ro-RO" sz="1800" b="1" i="0" u="none" strike="noStrike" baseline="0" dirty="0">
                <a:solidFill>
                  <a:srgbClr val="000000"/>
                </a:solidFill>
                <a:latin typeface="Calibri" panose="020F0502020204030204" pitchFamily="34" charset="0"/>
              </a:rPr>
              <a:t> Mobile </a:t>
            </a:r>
            <a:r>
              <a:rPr lang="ro-RO" sz="1800" b="1" i="0" u="none" strike="noStrike" baseline="0" dirty="0" err="1">
                <a:solidFill>
                  <a:srgbClr val="000000"/>
                </a:solidFill>
                <a:latin typeface="Calibri" panose="020F0502020204030204" pitchFamily="34" charset="0"/>
              </a:rPr>
              <a:t>Networks</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Sensors</a:t>
            </a:r>
            <a:r>
              <a:rPr lang="ro-RO" sz="1800" b="0" i="0" u="none" strike="noStrike" baseline="0" dirty="0">
                <a:solidFill>
                  <a:srgbClr val="000000"/>
                </a:solidFill>
                <a:latin typeface="Calibri" panose="020F0502020204030204" pitchFamily="34" charset="0"/>
              </a:rPr>
              <a:t> 2023, 23(1), 189; https://doi.org/10.3390/s23010189, 2022. </a:t>
            </a:r>
          </a:p>
          <a:p>
            <a:r>
              <a:rPr lang="en-US" sz="1800" b="0" i="0" u="none" strike="noStrike" baseline="0" dirty="0">
                <a:solidFill>
                  <a:srgbClr val="000000"/>
                </a:solidFill>
                <a:latin typeface="Calibri" panose="020F0502020204030204" pitchFamily="34" charset="0"/>
              </a:rPr>
              <a:t>R. Bocu, D. Bocu, M. </a:t>
            </a:r>
            <a:r>
              <a:rPr lang="en-US" sz="1800" b="0" i="0" u="none" strike="noStrike" baseline="0" dirty="0" err="1">
                <a:solidFill>
                  <a:srgbClr val="000000"/>
                </a:solidFill>
                <a:latin typeface="Calibri" panose="020F0502020204030204" pitchFamily="34" charset="0"/>
              </a:rPr>
              <a:t>Iavich</a:t>
            </a:r>
            <a:r>
              <a:rPr lang="en-US" sz="1800" b="0" i="0" u="none" strike="noStrike" baseline="0" dirty="0">
                <a:solidFill>
                  <a:srgbClr val="000000"/>
                </a:solidFill>
                <a:latin typeface="Calibri" panose="020F0502020204030204" pitchFamily="34" charset="0"/>
              </a:rPr>
              <a:t>. </a:t>
            </a:r>
            <a:r>
              <a:rPr lang="en-US" sz="1800" b="1" i="0" u="none" strike="noStrike" baseline="0" dirty="0">
                <a:solidFill>
                  <a:srgbClr val="000000"/>
                </a:solidFill>
                <a:latin typeface="Calibri" panose="020F0502020204030204" pitchFamily="34" charset="0"/>
              </a:rPr>
              <a:t>Objects Detection Using Sensors Data Fusion in Autonomous Driving Scenarios</a:t>
            </a:r>
            <a:r>
              <a:rPr lang="en-US" sz="1800" b="0" i="0" u="none" strike="noStrike" baseline="0" dirty="0">
                <a:solidFill>
                  <a:srgbClr val="000000"/>
                </a:solidFill>
                <a:latin typeface="Calibri" panose="020F0502020204030204" pitchFamily="34" charset="0"/>
              </a:rPr>
              <a:t>. Electronics 2021, 10, 2903. https://doi.org/10.3390/electronics10232903, 2021. </a:t>
            </a:r>
          </a:p>
          <a:p>
            <a:pPr marL="0" indent="0">
              <a:buNone/>
            </a:pPr>
            <a:endParaRPr lang="ro-RO" sz="1800" dirty="0"/>
          </a:p>
        </p:txBody>
      </p:sp>
    </p:spTree>
    <p:extLst>
      <p:ext uri="{BB962C8B-B14F-4D97-AF65-F5344CB8AC3E}">
        <p14:creationId xmlns:p14="http://schemas.microsoft.com/office/powerpoint/2010/main" val="36402931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E8A6A8F-F39D-40E3-310E-7C2054782CF8}"/>
              </a:ext>
            </a:extLst>
          </p:cNvPr>
          <p:cNvSpPr>
            <a:spLocks noGrp="1"/>
          </p:cNvSpPr>
          <p:nvPr>
            <p:ph type="title"/>
          </p:nvPr>
        </p:nvSpPr>
        <p:spPr/>
        <p:txBody>
          <a:bodyPr/>
          <a:lstStyle/>
          <a:p>
            <a:r>
              <a:rPr lang="ro-RO" dirty="0" err="1"/>
              <a:t>Autonomous</a:t>
            </a:r>
            <a:r>
              <a:rPr lang="ro-RO" dirty="0"/>
              <a:t> </a:t>
            </a:r>
            <a:r>
              <a:rPr lang="ro-RO" dirty="0" err="1"/>
              <a:t>driving</a:t>
            </a:r>
            <a:r>
              <a:rPr lang="ro-RO" dirty="0"/>
              <a:t> </a:t>
            </a:r>
            <a:r>
              <a:rPr lang="ro-RO" dirty="0" err="1"/>
              <a:t>solutions</a:t>
            </a:r>
            <a:r>
              <a:rPr lang="ro-RO" dirty="0"/>
              <a:t> (3)</a:t>
            </a:r>
          </a:p>
        </p:txBody>
      </p:sp>
      <p:pic>
        <p:nvPicPr>
          <p:cNvPr id="5" name="Substituent conținut 4">
            <a:extLst>
              <a:ext uri="{FF2B5EF4-FFF2-40B4-BE49-F238E27FC236}">
                <a16:creationId xmlns:a16="http://schemas.microsoft.com/office/drawing/2014/main" id="{D55BE404-BDD5-0B40-7CA5-2DCDCF1E9C36}"/>
              </a:ext>
            </a:extLst>
          </p:cNvPr>
          <p:cNvPicPr>
            <a:picLocks noGrp="1" noChangeAspect="1"/>
          </p:cNvPicPr>
          <p:nvPr>
            <p:ph idx="1"/>
          </p:nvPr>
        </p:nvPicPr>
        <p:blipFill>
          <a:blip r:embed="rId2"/>
          <a:stretch>
            <a:fillRect/>
          </a:stretch>
        </p:blipFill>
        <p:spPr>
          <a:xfrm>
            <a:off x="1522774" y="1510393"/>
            <a:ext cx="9912227" cy="5045529"/>
          </a:xfrm>
        </p:spPr>
      </p:pic>
    </p:spTree>
    <p:extLst>
      <p:ext uri="{BB962C8B-B14F-4D97-AF65-F5344CB8AC3E}">
        <p14:creationId xmlns:p14="http://schemas.microsoft.com/office/powerpoint/2010/main" val="35736748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9DFFBD4-0E19-7617-CD2D-B5DEDDE80899}"/>
              </a:ext>
            </a:extLst>
          </p:cNvPr>
          <p:cNvSpPr>
            <a:spLocks noGrp="1"/>
          </p:cNvSpPr>
          <p:nvPr>
            <p:ph type="title"/>
          </p:nvPr>
        </p:nvSpPr>
        <p:spPr/>
        <p:txBody>
          <a:bodyPr/>
          <a:lstStyle/>
          <a:p>
            <a:r>
              <a:rPr lang="ro-RO" dirty="0"/>
              <a:t>Experimental </a:t>
            </a:r>
            <a:r>
              <a:rPr lang="ro-RO" dirty="0" err="1"/>
              <a:t>validation</a:t>
            </a:r>
            <a:r>
              <a:rPr lang="ro-RO" dirty="0"/>
              <a:t> (1)</a:t>
            </a:r>
          </a:p>
        </p:txBody>
      </p:sp>
      <p:sp>
        <p:nvSpPr>
          <p:cNvPr id="3" name="Substituent conținut 2">
            <a:extLst>
              <a:ext uri="{FF2B5EF4-FFF2-40B4-BE49-F238E27FC236}">
                <a16:creationId xmlns:a16="http://schemas.microsoft.com/office/drawing/2014/main" id="{2F09A4B2-9E11-1695-3446-893AFA92B2A1}"/>
              </a:ext>
            </a:extLst>
          </p:cNvPr>
          <p:cNvSpPr>
            <a:spLocks noGrp="1"/>
          </p:cNvSpPr>
          <p:nvPr>
            <p:ph idx="1"/>
          </p:nvPr>
        </p:nvSpPr>
        <p:spPr/>
        <p:txBody>
          <a:bodyPr>
            <a:normAutofit fontScale="92500" lnSpcReduction="10000"/>
          </a:bodyPr>
          <a:lstStyle/>
          <a:p>
            <a:r>
              <a:rPr lang="en-US" sz="1800" b="0" i="0" u="none" strike="noStrike" baseline="0" dirty="0">
                <a:solidFill>
                  <a:srgbClr val="000000"/>
                </a:solidFill>
                <a:latin typeface="Calibri" panose="020F0502020204030204" pitchFamily="34" charset="0"/>
              </a:rPr>
              <a:t>The experimental dataset contains data that were gathered by data acquisition sensors, which are statically placed at the edge of the road. The data acquisition sensors’ placement is adequate in order to create the two basic scenarios, the roundabout and the T-junction.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The data acquisition sensors are capable to capture depth and RGB image data at a resolution of 640x480 pixels, while the horizontal field of view is provided at a 90-degree angle. The area of the T-junction is monitored by ten data acquisition sensors, which are mounted on vertical masts with a height of 4.3 m. The balanced acquisition of data is ensured by the setup of the sensors, which implies that five of them target the incoming direction, while the other five point to the T-junction’s opposite direction.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Furthermore, the roundabout scenario considers twelve data acquisition sensors, which are placed on masts at a height of 6.1 m. Considering the roundabout data acquisition sensors, it can be stated that six of them scan the incoming road lanes, while the other six sensors monitor the outgoing road lanes. The placement of the data acquisition sensors, considering both scenarios, was optimized through an empirical onsite process. </a:t>
            </a:r>
            <a:endParaRPr lang="ro-RO" dirty="0"/>
          </a:p>
        </p:txBody>
      </p:sp>
    </p:spTree>
    <p:extLst>
      <p:ext uri="{BB962C8B-B14F-4D97-AF65-F5344CB8AC3E}">
        <p14:creationId xmlns:p14="http://schemas.microsoft.com/office/powerpoint/2010/main" val="26951129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FBBB827C-EBED-347D-8D16-5EEEA6B9931B}"/>
              </a:ext>
            </a:extLst>
          </p:cNvPr>
          <p:cNvSpPr>
            <a:spLocks noGrp="1"/>
          </p:cNvSpPr>
          <p:nvPr>
            <p:ph type="title"/>
          </p:nvPr>
        </p:nvSpPr>
        <p:spPr/>
        <p:txBody>
          <a:bodyPr/>
          <a:lstStyle/>
          <a:p>
            <a:r>
              <a:rPr lang="ro-RO" dirty="0"/>
              <a:t>Experimental </a:t>
            </a:r>
            <a:r>
              <a:rPr lang="ro-RO" dirty="0" err="1"/>
              <a:t>validation</a:t>
            </a:r>
            <a:r>
              <a:rPr lang="ro-RO" dirty="0"/>
              <a:t> (2)</a:t>
            </a:r>
          </a:p>
        </p:txBody>
      </p:sp>
      <p:sp>
        <p:nvSpPr>
          <p:cNvPr id="3" name="Substituent conținut 2">
            <a:extLst>
              <a:ext uri="{FF2B5EF4-FFF2-40B4-BE49-F238E27FC236}">
                <a16:creationId xmlns:a16="http://schemas.microsoft.com/office/drawing/2014/main" id="{188D1E47-16C7-4F69-AA4D-42C3199825CD}"/>
              </a:ext>
            </a:extLst>
          </p:cNvPr>
          <p:cNvSpPr>
            <a:spLocks noGrp="1"/>
          </p:cNvSpPr>
          <p:nvPr>
            <p:ph idx="1"/>
          </p:nvPr>
        </p:nvSpPr>
        <p:spPr/>
        <p:txBody>
          <a:bodyPr>
            <a:normAutofit fontScale="92500" lnSpcReduction="20000"/>
          </a:bodyPr>
          <a:lstStyle/>
          <a:p>
            <a:r>
              <a:rPr lang="en-US" sz="1800" b="0" i="0" u="none" strike="noStrike" baseline="0" dirty="0">
                <a:solidFill>
                  <a:srgbClr val="000000"/>
                </a:solidFill>
                <a:latin typeface="Calibri" panose="020F0502020204030204" pitchFamily="34" charset="0"/>
              </a:rPr>
              <a:t>The experimental dataset is composed of four independent sections. Thus, two data collections pertain to the T-junction scenario, while the other two are related to the roundabout scenario. Each data collection contains 24,000 training image samples, and 1000 test image samples. The image sample, as an aggregated entity, is defined as the entire set of RGB and depth images, which are acquired by all the installed data acquisition sensors at a particular instance of time. Furthermore, each image sample also includes data that relates to the detected 3D objects’ spatial position and orientation, dimension and category.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The 3D objects that are defined and stored in the experimental dataset represent four main categories: pedestrians, cyclists, motorcyclists, and vehicles. These categories are represented in the data set with the weights 0.2, 0.2, 0.2, and 0.4, respectively. This ensures that the actual vehicles are assigned a proper weight, which corresponds to the real-world situation. The data curation phase ensures that the experimental dataset allows for each 3D object to manifest during eight image samples.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This increases the structural diversity of the 3D objects that are stored in the experimental dataset, while allowing for a greater number of spatial positions and orientations to be stored. Additionally, it can be stated that the actual movement of the 3D objects considers the standard traffic rules. </a:t>
            </a:r>
            <a:endParaRPr lang="ro-RO" dirty="0"/>
          </a:p>
        </p:txBody>
      </p:sp>
    </p:spTree>
    <p:extLst>
      <p:ext uri="{BB962C8B-B14F-4D97-AF65-F5344CB8AC3E}">
        <p14:creationId xmlns:p14="http://schemas.microsoft.com/office/powerpoint/2010/main" val="3502682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C8A3DFC-2C3A-7259-B60C-EA8C774266C8}"/>
              </a:ext>
            </a:extLst>
          </p:cNvPr>
          <p:cNvSpPr>
            <a:spLocks noGrp="1"/>
          </p:cNvSpPr>
          <p:nvPr>
            <p:ph type="title"/>
          </p:nvPr>
        </p:nvSpPr>
        <p:spPr/>
        <p:txBody>
          <a:bodyPr/>
          <a:lstStyle/>
          <a:p>
            <a:r>
              <a:rPr lang="ro-RO" dirty="0"/>
              <a:t>Experimental </a:t>
            </a:r>
            <a:r>
              <a:rPr lang="ro-RO" dirty="0" err="1"/>
              <a:t>validation</a:t>
            </a:r>
            <a:r>
              <a:rPr lang="ro-RO" dirty="0"/>
              <a:t> (3)</a:t>
            </a:r>
          </a:p>
        </p:txBody>
      </p:sp>
      <p:sp>
        <p:nvSpPr>
          <p:cNvPr id="3" name="Substituent conținut 2">
            <a:extLst>
              <a:ext uri="{FF2B5EF4-FFF2-40B4-BE49-F238E27FC236}">
                <a16:creationId xmlns:a16="http://schemas.microsoft.com/office/drawing/2014/main" id="{77BBD49F-855D-4C43-CB20-2C1B7A35FC9D}"/>
              </a:ext>
            </a:extLst>
          </p:cNvPr>
          <p:cNvSpPr>
            <a:spLocks noGrp="1"/>
          </p:cNvSpPr>
          <p:nvPr>
            <p:ph idx="1"/>
          </p:nvPr>
        </p:nvSpPr>
        <p:spPr/>
        <p:txBody>
          <a:bodyPr/>
          <a:lstStyle/>
          <a:p>
            <a:r>
              <a:rPr lang="en-US" sz="1800" b="0" i="0" u="none" strike="noStrike" baseline="0" dirty="0">
                <a:solidFill>
                  <a:srgbClr val="000000"/>
                </a:solidFill>
                <a:latin typeface="Calibri" panose="020F0502020204030204" pitchFamily="34" charset="0"/>
              </a:rPr>
              <a:t>The detection areas are determined by a rectangle with the dimensions of 100 by 50 m, in the case of the T-junction scenario. Additionally, in the context of the roundabout scenario, the detection areas are determined by squares with sides of 90 m.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The area that is covered by the data acquisition sensors has a size of 4300 square meters in the case of the T-junction scenarios, and 12,200 square meters in the case of the roundabout</a:t>
            </a:r>
            <a:r>
              <a:rPr lang="ro-RO" sz="1800" b="0" i="0" u="none" strike="noStrike" baseline="0" dirty="0">
                <a:solidFill>
                  <a:srgbClr val="000000"/>
                </a:solidFill>
                <a:latin typeface="Calibri" panose="020F0502020204030204" pitchFamily="34" charset="0"/>
              </a:rPr>
              <a:t> </a:t>
            </a:r>
            <a:r>
              <a:rPr lang="en-US" sz="1800" b="0" i="0" u="none" strike="noStrike" baseline="0" dirty="0">
                <a:solidFill>
                  <a:srgbClr val="000000"/>
                </a:solidFill>
                <a:latin typeface="Calibri" panose="020F0502020204030204" pitchFamily="34" charset="0"/>
              </a:rPr>
              <a:t>scenarios. The algorithmic core of the proposed 3D objects detection model takes into consideration the mathematical model of a laser-based Lidar sensor</a:t>
            </a:r>
            <a:r>
              <a:rPr lang="ro-RO" sz="1800" b="0" i="0" u="none" strike="noStrike" baseline="0" dirty="0">
                <a:solidFill>
                  <a:srgbClr val="000000"/>
                </a:solidFill>
                <a:latin typeface="Calibri" panose="020F0502020204030204" pitchFamily="34" charset="0"/>
              </a:rPr>
              <a:t>.</a:t>
            </a:r>
            <a:endParaRPr lang="ro-RO" dirty="0"/>
          </a:p>
        </p:txBody>
      </p:sp>
    </p:spTree>
    <p:extLst>
      <p:ext uri="{BB962C8B-B14F-4D97-AF65-F5344CB8AC3E}">
        <p14:creationId xmlns:p14="http://schemas.microsoft.com/office/powerpoint/2010/main" val="16815607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A7F42CAF-5159-6670-D632-9CDB8A0558A4}"/>
              </a:ext>
            </a:extLst>
          </p:cNvPr>
          <p:cNvSpPr>
            <a:spLocks noGrp="1"/>
          </p:cNvSpPr>
          <p:nvPr>
            <p:ph type="title"/>
          </p:nvPr>
        </p:nvSpPr>
        <p:spPr/>
        <p:txBody>
          <a:bodyPr/>
          <a:lstStyle/>
          <a:p>
            <a:r>
              <a:rPr lang="ro-RO" dirty="0"/>
              <a:t>Experimental </a:t>
            </a:r>
            <a:r>
              <a:rPr lang="ro-RO" dirty="0" err="1"/>
              <a:t>validation</a:t>
            </a:r>
            <a:r>
              <a:rPr lang="ro-RO" dirty="0"/>
              <a:t> – </a:t>
            </a:r>
            <a:r>
              <a:rPr lang="ro-RO" dirty="0" err="1"/>
              <a:t>Outcomes</a:t>
            </a:r>
            <a:r>
              <a:rPr lang="ro-RO" dirty="0"/>
              <a:t> (1)</a:t>
            </a:r>
          </a:p>
        </p:txBody>
      </p:sp>
      <p:sp>
        <p:nvSpPr>
          <p:cNvPr id="3" name="Substituent conținut 2">
            <a:extLst>
              <a:ext uri="{FF2B5EF4-FFF2-40B4-BE49-F238E27FC236}">
                <a16:creationId xmlns:a16="http://schemas.microsoft.com/office/drawing/2014/main" id="{065371CC-1192-1380-3280-A62510101E70}"/>
              </a:ext>
            </a:extLst>
          </p:cNvPr>
          <p:cNvSpPr>
            <a:spLocks noGrp="1"/>
          </p:cNvSpPr>
          <p:nvPr>
            <p:ph idx="1"/>
          </p:nvPr>
        </p:nvSpPr>
        <p:spPr/>
        <p:txBody>
          <a:bodyPr>
            <a:normAutofit lnSpcReduction="10000"/>
          </a:bodyPr>
          <a:lstStyle/>
          <a:p>
            <a:r>
              <a:rPr lang="ro-RO" dirty="0"/>
              <a:t>The </a:t>
            </a:r>
            <a:r>
              <a:rPr lang="en-US" dirty="0"/>
              <a:t>experimental evaluation demonstrates that the integrated 3D object detection system that is reported, which is featured by an improved 3D object detection core, and an original architectural structure of its software components, determines a superior 3D object detection accuracy compared to all the reference </a:t>
            </a:r>
            <a:r>
              <a:rPr lang="ro-RO" dirty="0"/>
              <a:t>data </a:t>
            </a:r>
            <a:r>
              <a:rPr lang="en-US" dirty="0"/>
              <a:t>fusion-based schemes.</a:t>
            </a:r>
            <a:endParaRPr lang="ro-RO" dirty="0"/>
          </a:p>
          <a:p>
            <a:r>
              <a:rPr lang="en-US" sz="1800" b="0" i="0" u="none" strike="noStrike" baseline="0" dirty="0">
                <a:solidFill>
                  <a:srgbClr val="000000"/>
                </a:solidFill>
                <a:latin typeface="Calibri" panose="020F0502020204030204" pitchFamily="34" charset="0"/>
              </a:rPr>
              <a:t>The outcomes of the experimental evaluation process also demonstrated that the system is not substantially influenced by the weather conditions. Furthermore, it was observed that the system provides acceptable detection performance in the case when less detection sensors are deployed.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Thus, it was demonstrated that the system can be considered as a sufficiently economical solution for the implementation of an effective autonomous driving approach. The detection accuracy remains high considering only six enrolled data acquisition sensors. </a:t>
            </a:r>
            <a:endParaRPr lang="ro-RO" dirty="0"/>
          </a:p>
          <a:p>
            <a:endParaRPr lang="ro-RO" dirty="0"/>
          </a:p>
        </p:txBody>
      </p:sp>
    </p:spTree>
    <p:extLst>
      <p:ext uri="{BB962C8B-B14F-4D97-AF65-F5344CB8AC3E}">
        <p14:creationId xmlns:p14="http://schemas.microsoft.com/office/powerpoint/2010/main" val="13158873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09B92CF6-93D2-DAEB-19A7-5DB1C488A0F6}"/>
              </a:ext>
            </a:extLst>
          </p:cNvPr>
          <p:cNvSpPr>
            <a:spLocks noGrp="1"/>
          </p:cNvSpPr>
          <p:nvPr>
            <p:ph type="title"/>
          </p:nvPr>
        </p:nvSpPr>
        <p:spPr/>
        <p:txBody>
          <a:bodyPr/>
          <a:lstStyle/>
          <a:p>
            <a:r>
              <a:rPr lang="ro-RO" dirty="0"/>
              <a:t>Experimental </a:t>
            </a:r>
            <a:r>
              <a:rPr lang="ro-RO" dirty="0" err="1"/>
              <a:t>validation</a:t>
            </a:r>
            <a:r>
              <a:rPr lang="ro-RO" dirty="0"/>
              <a:t> – </a:t>
            </a:r>
            <a:r>
              <a:rPr lang="ro-RO" dirty="0" err="1"/>
              <a:t>Outcomes</a:t>
            </a:r>
            <a:r>
              <a:rPr lang="ro-RO" dirty="0"/>
              <a:t> (2)</a:t>
            </a:r>
          </a:p>
        </p:txBody>
      </p:sp>
      <p:sp>
        <p:nvSpPr>
          <p:cNvPr id="3" name="Substituent conținut 2">
            <a:extLst>
              <a:ext uri="{FF2B5EF4-FFF2-40B4-BE49-F238E27FC236}">
                <a16:creationId xmlns:a16="http://schemas.microsoft.com/office/drawing/2014/main" id="{C0C9E028-0236-5101-8ACB-5551E23B613D}"/>
              </a:ext>
            </a:extLst>
          </p:cNvPr>
          <p:cNvSpPr>
            <a:spLocks noGrp="1"/>
          </p:cNvSpPr>
          <p:nvPr>
            <p:ph idx="1"/>
          </p:nvPr>
        </p:nvSpPr>
        <p:spPr/>
        <p:txBody>
          <a:bodyPr>
            <a:normAutofit lnSpcReduction="10000"/>
          </a:bodyPr>
          <a:lstStyle/>
          <a:p>
            <a:r>
              <a:rPr lang="ro-RO" sz="1800" dirty="0">
                <a:solidFill>
                  <a:srgbClr val="000000"/>
                </a:solidFill>
                <a:latin typeface="Calibri" panose="020F0502020204030204" pitchFamily="34" charset="0"/>
              </a:rPr>
              <a:t>T</a:t>
            </a:r>
            <a:r>
              <a:rPr lang="en-US" sz="1800" b="0" i="0" u="none" strike="noStrike" baseline="0" dirty="0">
                <a:solidFill>
                  <a:srgbClr val="000000"/>
                </a:solidFill>
                <a:latin typeface="Calibri" panose="020F0502020204030204" pitchFamily="34" charset="0"/>
              </a:rPr>
              <a:t>he system is able to accurately process the image samples and detect the 3D objects in virtually all of the cases. Additionally, it is important to note that the actual hardware deployment of the system considers existing technologies and data transmission protocols. This minimizes the implementation costs, while the data sharing from the central data processing components to the individual cars in the monitored area ensures that even the vehicles that are not equipped with the latest technologies may benefit from the most efficient autonomous driving experience.</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The results prove that the enhanced detection core and architecture of the described integrated system generates a higher level of performance relative to all </a:t>
            </a:r>
            <a:r>
              <a:rPr lang="ro-RO" sz="1800" b="0" i="0" u="none" strike="noStrike" baseline="0" dirty="0" err="1">
                <a:solidFill>
                  <a:srgbClr val="000000"/>
                </a:solidFill>
                <a:latin typeface="Calibri" panose="020F0502020204030204" pitchFamily="34" charset="0"/>
              </a:rPr>
              <a:t>the</a:t>
            </a:r>
            <a:r>
              <a:rPr lang="ro-RO" sz="1800" b="0" i="0" u="none" strike="noStrike" baseline="0" dirty="0">
                <a:solidFill>
                  <a:srgbClr val="000000"/>
                </a:solidFill>
                <a:latin typeface="Calibri" panose="020F0502020204030204" pitchFamily="34" charset="0"/>
              </a:rPr>
              <a:t> </a:t>
            </a:r>
            <a:r>
              <a:rPr lang="en-US" sz="1800" b="0" i="0" u="none" strike="noStrike" baseline="0" dirty="0">
                <a:solidFill>
                  <a:srgbClr val="000000"/>
                </a:solidFill>
                <a:latin typeface="Calibri" panose="020F0502020204030204" pitchFamily="34" charset="0"/>
              </a:rPr>
              <a:t>three reference fusion-based models. </a:t>
            </a:r>
            <a:endParaRPr lang="ro-RO" sz="180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The field validation setup that generated the experimental data that we considered, which has been deployed with the support of our industry partners, is already supporting the efforts of the relevant car manufacturers’ research teams that aim to improve the current autonomous driving approaches.  </a:t>
            </a:r>
            <a:endParaRPr lang="ro-RO" dirty="0"/>
          </a:p>
        </p:txBody>
      </p:sp>
    </p:spTree>
    <p:extLst>
      <p:ext uri="{BB962C8B-B14F-4D97-AF65-F5344CB8AC3E}">
        <p14:creationId xmlns:p14="http://schemas.microsoft.com/office/powerpoint/2010/main" val="23989812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C4C2446D-B2AB-2292-551D-11EB0242CFB8}"/>
              </a:ext>
            </a:extLst>
          </p:cNvPr>
          <p:cNvSpPr>
            <a:spLocks noGrp="1"/>
          </p:cNvSpPr>
          <p:nvPr>
            <p:ph type="title"/>
          </p:nvPr>
        </p:nvSpPr>
        <p:spPr/>
        <p:txBody>
          <a:bodyPr/>
          <a:lstStyle/>
          <a:p>
            <a:r>
              <a:rPr lang="ro-RO" dirty="0"/>
              <a:t>Review </a:t>
            </a:r>
            <a:r>
              <a:rPr lang="ro-RO" dirty="0" err="1"/>
              <a:t>Paper</a:t>
            </a:r>
            <a:r>
              <a:rPr lang="ro-RO" dirty="0"/>
              <a:t> (1)</a:t>
            </a:r>
          </a:p>
        </p:txBody>
      </p:sp>
      <p:sp>
        <p:nvSpPr>
          <p:cNvPr id="3" name="Substituent conținut 2">
            <a:extLst>
              <a:ext uri="{FF2B5EF4-FFF2-40B4-BE49-F238E27FC236}">
                <a16:creationId xmlns:a16="http://schemas.microsoft.com/office/drawing/2014/main" id="{58631F8E-4137-EF6A-2BC4-D0F70C902D75}"/>
              </a:ext>
            </a:extLst>
          </p:cNvPr>
          <p:cNvSpPr>
            <a:spLocks noGrp="1"/>
          </p:cNvSpPr>
          <p:nvPr>
            <p:ph idx="1"/>
          </p:nvPr>
        </p:nvSpPr>
        <p:spPr>
          <a:xfrm>
            <a:off x="1371600" y="2286000"/>
            <a:ext cx="9601200" cy="4313976"/>
          </a:xfrm>
        </p:spPr>
        <p:txBody>
          <a:bodyPr>
            <a:normAutofit lnSpcReduction="10000"/>
          </a:bodyPr>
          <a:lstStyle/>
          <a:p>
            <a:r>
              <a:rPr lang="en-US" b="0" i="0" u="sng" dirty="0">
                <a:solidFill>
                  <a:srgbClr val="373737"/>
                </a:solidFill>
                <a:effectLst/>
                <a:latin typeface="inherit"/>
              </a:rPr>
              <a:t>R., Bocu</a:t>
            </a:r>
            <a:r>
              <a:rPr lang="en-US" b="0" i="0" dirty="0">
                <a:solidFill>
                  <a:srgbClr val="373737"/>
                </a:solidFill>
                <a:effectLst/>
                <a:latin typeface="inherit"/>
              </a:rPr>
              <a:t>, </a:t>
            </a:r>
            <a:r>
              <a:rPr lang="en-US" b="1" i="0" dirty="0">
                <a:solidFill>
                  <a:srgbClr val="373737"/>
                </a:solidFill>
                <a:effectLst/>
                <a:latin typeface="inherit"/>
              </a:rPr>
              <a:t>Extended Review Concerning the Integration of Electrochemical Biosensors into Modern IoT and Wearable Devices</a:t>
            </a:r>
            <a:r>
              <a:rPr lang="en-US" b="0" i="0" dirty="0">
                <a:solidFill>
                  <a:srgbClr val="373737"/>
                </a:solidFill>
                <a:effectLst/>
                <a:latin typeface="inherit"/>
              </a:rPr>
              <a:t>, in </a:t>
            </a:r>
            <a:r>
              <a:rPr lang="en-US" b="0" i="1" dirty="0">
                <a:solidFill>
                  <a:srgbClr val="373737"/>
                </a:solidFill>
                <a:effectLst/>
                <a:latin typeface="inherit"/>
              </a:rPr>
              <a:t>Biosensors</a:t>
            </a:r>
            <a:r>
              <a:rPr lang="en-US" b="0" i="0" dirty="0">
                <a:solidFill>
                  <a:srgbClr val="373737"/>
                </a:solidFill>
                <a:effectLst/>
                <a:latin typeface="inherit"/>
              </a:rPr>
              <a:t> </a:t>
            </a:r>
            <a:r>
              <a:rPr lang="en-US" b="1" i="0" dirty="0">
                <a:solidFill>
                  <a:srgbClr val="373737"/>
                </a:solidFill>
                <a:effectLst/>
                <a:latin typeface="inherit"/>
              </a:rPr>
              <a:t>2024</a:t>
            </a:r>
            <a:r>
              <a:rPr lang="en-US" b="0" i="0" dirty="0">
                <a:solidFill>
                  <a:srgbClr val="373737"/>
                </a:solidFill>
                <a:effectLst/>
                <a:latin typeface="inherit"/>
              </a:rPr>
              <a:t>, </a:t>
            </a:r>
            <a:r>
              <a:rPr lang="en-US" b="0" i="1" dirty="0">
                <a:solidFill>
                  <a:srgbClr val="373737"/>
                </a:solidFill>
                <a:effectLst/>
                <a:latin typeface="inherit"/>
              </a:rPr>
              <a:t>14</a:t>
            </a:r>
            <a:r>
              <a:rPr lang="en-US" b="0" i="0" dirty="0">
                <a:solidFill>
                  <a:srgbClr val="373737"/>
                </a:solidFill>
                <a:effectLst/>
                <a:latin typeface="inherit"/>
              </a:rPr>
              <a:t>, 214. https://doi.org/10.3390/bios14050214, 2024.</a:t>
            </a:r>
            <a:endParaRPr lang="ro-RO" b="0" i="0" dirty="0">
              <a:solidFill>
                <a:srgbClr val="373737"/>
              </a:solidFill>
              <a:effectLst/>
              <a:latin typeface="inherit"/>
            </a:endParaRPr>
          </a:p>
          <a:p>
            <a:r>
              <a:rPr lang="ro-RO" dirty="0">
                <a:solidFill>
                  <a:srgbClr val="373737"/>
                </a:solidFill>
                <a:latin typeface="inherit"/>
              </a:rPr>
              <a:t>I </a:t>
            </a:r>
            <a:r>
              <a:rPr lang="ro-RO" dirty="0" err="1">
                <a:solidFill>
                  <a:srgbClr val="373737"/>
                </a:solidFill>
                <a:latin typeface="inherit"/>
              </a:rPr>
              <a:t>strongly</a:t>
            </a:r>
            <a:r>
              <a:rPr lang="ro-RO" dirty="0">
                <a:solidFill>
                  <a:srgbClr val="373737"/>
                </a:solidFill>
                <a:latin typeface="inherit"/>
              </a:rPr>
              <a:t> </a:t>
            </a:r>
            <a:r>
              <a:rPr lang="ro-RO" dirty="0" err="1">
                <a:solidFill>
                  <a:srgbClr val="373737"/>
                </a:solidFill>
                <a:latin typeface="inherit"/>
              </a:rPr>
              <a:t>believe</a:t>
            </a:r>
            <a:r>
              <a:rPr lang="ro-RO" dirty="0">
                <a:solidFill>
                  <a:srgbClr val="373737"/>
                </a:solidFill>
                <a:latin typeface="inherit"/>
              </a:rPr>
              <a:t> </a:t>
            </a:r>
            <a:r>
              <a:rPr lang="ro-RO" dirty="0" err="1">
                <a:solidFill>
                  <a:srgbClr val="373737"/>
                </a:solidFill>
                <a:latin typeface="inherit"/>
              </a:rPr>
              <a:t>that</a:t>
            </a:r>
            <a:r>
              <a:rPr lang="ro-RO" dirty="0">
                <a:solidFill>
                  <a:srgbClr val="373737"/>
                </a:solidFill>
                <a:latin typeface="inherit"/>
              </a:rPr>
              <a:t> </a:t>
            </a:r>
            <a:r>
              <a:rPr lang="ro-RO" dirty="0" err="1">
                <a:solidFill>
                  <a:srgbClr val="373737"/>
                </a:solidFill>
                <a:latin typeface="inherit"/>
              </a:rPr>
              <a:t>the</a:t>
            </a:r>
            <a:r>
              <a:rPr lang="ro-RO" dirty="0">
                <a:solidFill>
                  <a:srgbClr val="373737"/>
                </a:solidFill>
                <a:latin typeface="inherit"/>
              </a:rPr>
              <a:t> </a:t>
            </a:r>
            <a:r>
              <a:rPr lang="ro-RO" dirty="0" err="1">
                <a:solidFill>
                  <a:srgbClr val="373737"/>
                </a:solidFill>
                <a:latin typeface="inherit"/>
              </a:rPr>
              <a:t>ability</a:t>
            </a:r>
            <a:r>
              <a:rPr lang="ro-RO" dirty="0">
                <a:solidFill>
                  <a:srgbClr val="373737"/>
                </a:solidFill>
                <a:latin typeface="inherit"/>
              </a:rPr>
              <a:t> </a:t>
            </a:r>
            <a:r>
              <a:rPr lang="ro-RO" dirty="0" err="1">
                <a:solidFill>
                  <a:srgbClr val="373737"/>
                </a:solidFill>
                <a:latin typeface="inherit"/>
              </a:rPr>
              <a:t>to</a:t>
            </a:r>
            <a:r>
              <a:rPr lang="ro-RO" dirty="0">
                <a:solidFill>
                  <a:srgbClr val="373737"/>
                </a:solidFill>
                <a:latin typeface="inherit"/>
              </a:rPr>
              <a:t> </a:t>
            </a:r>
            <a:r>
              <a:rPr lang="ro-RO" dirty="0" err="1">
                <a:solidFill>
                  <a:srgbClr val="373737"/>
                </a:solidFill>
                <a:latin typeface="inherit"/>
              </a:rPr>
              <a:t>writer</a:t>
            </a:r>
            <a:r>
              <a:rPr lang="ro-RO" dirty="0">
                <a:solidFill>
                  <a:srgbClr val="373737"/>
                </a:solidFill>
                <a:latin typeface="inherit"/>
              </a:rPr>
              <a:t> </a:t>
            </a:r>
            <a:r>
              <a:rPr lang="ro-RO" dirty="0" err="1">
                <a:solidFill>
                  <a:srgbClr val="373737"/>
                </a:solidFill>
                <a:latin typeface="inherit"/>
              </a:rPr>
              <a:t>proper</a:t>
            </a:r>
            <a:r>
              <a:rPr lang="ro-RO" dirty="0">
                <a:solidFill>
                  <a:srgbClr val="373737"/>
                </a:solidFill>
                <a:latin typeface="inherit"/>
              </a:rPr>
              <a:t> </a:t>
            </a:r>
            <a:r>
              <a:rPr lang="ro-RO" dirty="0" err="1">
                <a:solidFill>
                  <a:srgbClr val="373737"/>
                </a:solidFill>
                <a:latin typeface="inherit"/>
              </a:rPr>
              <a:t>review</a:t>
            </a:r>
            <a:r>
              <a:rPr lang="ro-RO" dirty="0">
                <a:solidFill>
                  <a:srgbClr val="373737"/>
                </a:solidFill>
                <a:latin typeface="inherit"/>
              </a:rPr>
              <a:t> </a:t>
            </a:r>
            <a:r>
              <a:rPr lang="ro-RO" dirty="0" err="1">
                <a:solidFill>
                  <a:srgbClr val="373737"/>
                </a:solidFill>
                <a:latin typeface="inherit"/>
              </a:rPr>
              <a:t>papers</a:t>
            </a:r>
            <a:r>
              <a:rPr lang="ro-RO" dirty="0">
                <a:solidFill>
                  <a:srgbClr val="373737"/>
                </a:solidFill>
                <a:latin typeface="inherit"/>
              </a:rPr>
              <a:t> </a:t>
            </a:r>
            <a:r>
              <a:rPr lang="ro-RO" dirty="0" err="1">
                <a:solidFill>
                  <a:srgbClr val="373737"/>
                </a:solidFill>
                <a:latin typeface="inherit"/>
              </a:rPr>
              <a:t>constitutes</a:t>
            </a:r>
            <a:r>
              <a:rPr lang="ro-RO" dirty="0">
                <a:solidFill>
                  <a:srgbClr val="373737"/>
                </a:solidFill>
                <a:latin typeface="inherit"/>
              </a:rPr>
              <a:t> an integral part of </a:t>
            </a:r>
            <a:r>
              <a:rPr lang="ro-RO" dirty="0" err="1">
                <a:solidFill>
                  <a:srgbClr val="373737"/>
                </a:solidFill>
                <a:latin typeface="inherit"/>
              </a:rPr>
              <a:t>any</a:t>
            </a:r>
            <a:r>
              <a:rPr lang="ro-RO" dirty="0">
                <a:solidFill>
                  <a:srgbClr val="373737"/>
                </a:solidFill>
                <a:latin typeface="inherit"/>
              </a:rPr>
              <a:t> </a:t>
            </a:r>
            <a:r>
              <a:rPr lang="ro-RO" dirty="0" err="1">
                <a:solidFill>
                  <a:srgbClr val="373737"/>
                </a:solidFill>
                <a:latin typeface="inherit"/>
              </a:rPr>
              <a:t>scientific</a:t>
            </a:r>
            <a:r>
              <a:rPr lang="ro-RO" dirty="0">
                <a:solidFill>
                  <a:srgbClr val="373737"/>
                </a:solidFill>
                <a:latin typeface="inherit"/>
              </a:rPr>
              <a:t> </a:t>
            </a:r>
            <a:r>
              <a:rPr lang="ro-RO" dirty="0" err="1">
                <a:solidFill>
                  <a:srgbClr val="373737"/>
                </a:solidFill>
                <a:latin typeface="inherit"/>
              </a:rPr>
              <a:t>researcher’s</a:t>
            </a:r>
            <a:r>
              <a:rPr lang="ro-RO" dirty="0">
                <a:solidFill>
                  <a:srgbClr val="373737"/>
                </a:solidFill>
                <a:latin typeface="inherit"/>
              </a:rPr>
              <a:t> </a:t>
            </a:r>
            <a:r>
              <a:rPr lang="ro-RO" dirty="0" err="1">
                <a:solidFill>
                  <a:srgbClr val="373737"/>
                </a:solidFill>
                <a:latin typeface="inherit"/>
              </a:rPr>
              <a:t>abilities</a:t>
            </a:r>
            <a:r>
              <a:rPr lang="ro-RO" dirty="0">
                <a:solidFill>
                  <a:srgbClr val="373737"/>
                </a:solidFill>
                <a:latin typeface="inherit"/>
              </a:rPr>
              <a:t>.</a:t>
            </a:r>
          </a:p>
          <a:p>
            <a:r>
              <a:rPr lang="ro-RO" dirty="0">
                <a:solidFill>
                  <a:srgbClr val="373737"/>
                </a:solidFill>
                <a:latin typeface="inherit"/>
              </a:rPr>
              <a:t>Case </a:t>
            </a:r>
            <a:r>
              <a:rPr lang="ro-RO" dirty="0" err="1">
                <a:solidFill>
                  <a:srgbClr val="373737"/>
                </a:solidFill>
                <a:latin typeface="inherit"/>
              </a:rPr>
              <a:t>study</a:t>
            </a:r>
            <a:r>
              <a:rPr lang="ro-RO" dirty="0">
                <a:solidFill>
                  <a:srgbClr val="373737"/>
                </a:solidFill>
                <a:latin typeface="inherit"/>
              </a:rPr>
              <a:t> - Original </a:t>
            </a:r>
            <a:r>
              <a:rPr lang="ro-RO" dirty="0" err="1">
                <a:solidFill>
                  <a:srgbClr val="373737"/>
                </a:solidFill>
                <a:latin typeface="inherit"/>
              </a:rPr>
              <a:t>contributions</a:t>
            </a:r>
            <a:r>
              <a:rPr lang="ro-RO" dirty="0">
                <a:solidFill>
                  <a:srgbClr val="373737"/>
                </a:solidFill>
                <a:latin typeface="inherit"/>
              </a:rPr>
              <a:t> of </a:t>
            </a:r>
            <a:r>
              <a:rPr lang="ro-RO" dirty="0" err="1">
                <a:solidFill>
                  <a:srgbClr val="373737"/>
                </a:solidFill>
                <a:latin typeface="inherit"/>
              </a:rPr>
              <a:t>this</a:t>
            </a:r>
            <a:r>
              <a:rPr lang="ro-RO" dirty="0">
                <a:solidFill>
                  <a:srgbClr val="373737"/>
                </a:solidFill>
                <a:latin typeface="inherit"/>
              </a:rPr>
              <a:t> </a:t>
            </a:r>
            <a:r>
              <a:rPr lang="ro-RO" dirty="0" err="1">
                <a:solidFill>
                  <a:srgbClr val="373737"/>
                </a:solidFill>
                <a:latin typeface="inherit"/>
              </a:rPr>
              <a:t>survey</a:t>
            </a:r>
            <a:r>
              <a:rPr lang="ro-RO" dirty="0">
                <a:solidFill>
                  <a:srgbClr val="373737"/>
                </a:solidFill>
                <a:latin typeface="inherit"/>
              </a:rPr>
              <a:t> </a:t>
            </a:r>
            <a:r>
              <a:rPr lang="ro-RO" dirty="0" err="1">
                <a:solidFill>
                  <a:srgbClr val="373737"/>
                </a:solidFill>
                <a:latin typeface="inherit"/>
              </a:rPr>
              <a:t>paper</a:t>
            </a:r>
            <a:r>
              <a:rPr lang="ro-RO" dirty="0">
                <a:solidFill>
                  <a:srgbClr val="373737"/>
                </a:solidFill>
                <a:latin typeface="inherit"/>
              </a:rPr>
              <a:t>.</a:t>
            </a:r>
          </a:p>
          <a:p>
            <a:pPr lvl="1"/>
            <a:r>
              <a:rPr lang="ro-RO" b="0" i="0" dirty="0">
                <a:solidFill>
                  <a:srgbClr val="373737"/>
                </a:solidFill>
                <a:effectLst/>
                <a:latin typeface="inherit"/>
              </a:rPr>
              <a:t>The </a:t>
            </a:r>
            <a:r>
              <a:rPr lang="ro-RO" b="0" i="0" dirty="0" err="1">
                <a:solidFill>
                  <a:srgbClr val="373737"/>
                </a:solidFill>
                <a:effectLst/>
                <a:latin typeface="inherit"/>
              </a:rPr>
              <a:t>only</a:t>
            </a:r>
            <a:r>
              <a:rPr lang="ro-RO" b="0" i="0" dirty="0">
                <a:solidFill>
                  <a:srgbClr val="373737"/>
                </a:solidFill>
                <a:effectLst/>
                <a:latin typeface="inherit"/>
              </a:rPr>
              <a:t> </a:t>
            </a:r>
            <a:r>
              <a:rPr lang="ro-RO" b="0" i="0" dirty="0" err="1">
                <a:solidFill>
                  <a:srgbClr val="373737"/>
                </a:solidFill>
                <a:effectLst/>
                <a:latin typeface="inherit"/>
              </a:rPr>
              <a:t>paper</a:t>
            </a:r>
            <a:r>
              <a:rPr lang="ro-RO" b="0" i="0" dirty="0">
                <a:solidFill>
                  <a:srgbClr val="373737"/>
                </a:solidFill>
                <a:effectLst/>
                <a:latin typeface="inherit"/>
              </a:rPr>
              <a:t> </a:t>
            </a:r>
            <a:r>
              <a:rPr lang="ro-RO" b="0" i="0" dirty="0" err="1">
                <a:solidFill>
                  <a:srgbClr val="373737"/>
                </a:solidFill>
                <a:effectLst/>
                <a:latin typeface="inherit"/>
              </a:rPr>
              <a:t>that</a:t>
            </a:r>
            <a:r>
              <a:rPr lang="ro-RO" b="0" i="0" dirty="0">
                <a:solidFill>
                  <a:srgbClr val="373737"/>
                </a:solidFill>
                <a:effectLst/>
                <a:latin typeface="inherit"/>
              </a:rPr>
              <a:t> </a:t>
            </a:r>
            <a:r>
              <a:rPr lang="ro-RO" b="0" i="0" dirty="0" err="1">
                <a:solidFill>
                  <a:srgbClr val="373737"/>
                </a:solidFill>
                <a:effectLst/>
                <a:latin typeface="inherit"/>
              </a:rPr>
              <a:t>creates</a:t>
            </a:r>
            <a:r>
              <a:rPr lang="ro-RO" b="0" i="0" dirty="0">
                <a:solidFill>
                  <a:srgbClr val="373737"/>
                </a:solidFill>
                <a:effectLst/>
                <a:latin typeface="inherit"/>
              </a:rPr>
              <a:t> </a:t>
            </a:r>
            <a:r>
              <a:rPr lang="ro-RO" b="0" i="0" dirty="0" err="1">
                <a:solidFill>
                  <a:srgbClr val="373737"/>
                </a:solidFill>
                <a:effectLst/>
                <a:latin typeface="inherit"/>
              </a:rPr>
              <a:t>this</a:t>
            </a:r>
            <a:r>
              <a:rPr lang="ro-RO" b="0" i="0" dirty="0">
                <a:solidFill>
                  <a:srgbClr val="373737"/>
                </a:solidFill>
                <a:effectLst/>
                <a:latin typeface="inherit"/>
              </a:rPr>
              <a:t> </a:t>
            </a:r>
            <a:r>
              <a:rPr lang="ro-RO" b="0" i="0" dirty="0" err="1">
                <a:solidFill>
                  <a:srgbClr val="373737"/>
                </a:solidFill>
                <a:effectLst/>
                <a:latin typeface="inherit"/>
              </a:rPr>
              <a:t>taxonomy</a:t>
            </a:r>
            <a:r>
              <a:rPr lang="ro-RO" b="0" i="0" dirty="0">
                <a:solidFill>
                  <a:srgbClr val="373737"/>
                </a:solidFill>
                <a:effectLst/>
                <a:latin typeface="inherit"/>
              </a:rPr>
              <a:t> of </a:t>
            </a:r>
            <a:r>
              <a:rPr lang="ro-RO" b="0" i="0" dirty="0" err="1">
                <a:solidFill>
                  <a:srgbClr val="373737"/>
                </a:solidFill>
                <a:effectLst/>
                <a:latin typeface="inherit"/>
              </a:rPr>
              <a:t>the</a:t>
            </a:r>
            <a:r>
              <a:rPr lang="ro-RO" b="0" i="0" dirty="0">
                <a:solidFill>
                  <a:srgbClr val="373737"/>
                </a:solidFill>
                <a:effectLst/>
                <a:latin typeface="inherit"/>
              </a:rPr>
              <a:t> </a:t>
            </a:r>
            <a:r>
              <a:rPr lang="ro-RO" b="0" i="0" dirty="0" err="1">
                <a:solidFill>
                  <a:srgbClr val="373737"/>
                </a:solidFill>
                <a:effectLst/>
                <a:latin typeface="inherit"/>
              </a:rPr>
              <a:t>electrochemical</a:t>
            </a:r>
            <a:r>
              <a:rPr lang="ro-RO" b="0" i="0" dirty="0">
                <a:solidFill>
                  <a:srgbClr val="373737"/>
                </a:solidFill>
                <a:effectLst/>
                <a:latin typeface="inherit"/>
              </a:rPr>
              <a:t> </a:t>
            </a:r>
            <a:r>
              <a:rPr lang="ro-RO" b="0" i="0" dirty="0" err="1">
                <a:solidFill>
                  <a:srgbClr val="373737"/>
                </a:solidFill>
                <a:effectLst/>
                <a:latin typeface="inherit"/>
              </a:rPr>
              <a:t>biosensors</a:t>
            </a:r>
            <a:r>
              <a:rPr lang="ro-RO" i="0" dirty="0">
                <a:solidFill>
                  <a:srgbClr val="373737"/>
                </a:solidFill>
                <a:latin typeface="inherit"/>
              </a:rPr>
              <a:t>, in </a:t>
            </a:r>
            <a:r>
              <a:rPr lang="ro-RO" i="0" dirty="0" err="1">
                <a:solidFill>
                  <a:srgbClr val="373737"/>
                </a:solidFill>
                <a:latin typeface="inherit"/>
              </a:rPr>
              <a:t>relation</a:t>
            </a:r>
            <a:r>
              <a:rPr lang="ro-RO" i="0" dirty="0">
                <a:solidFill>
                  <a:srgbClr val="373737"/>
                </a:solidFill>
                <a:latin typeface="inherit"/>
              </a:rPr>
              <a:t> </a:t>
            </a:r>
            <a:r>
              <a:rPr lang="ro-RO" i="0" dirty="0" err="1">
                <a:solidFill>
                  <a:srgbClr val="373737"/>
                </a:solidFill>
                <a:latin typeface="inherit"/>
              </a:rPr>
              <a:t>with</a:t>
            </a:r>
            <a:r>
              <a:rPr lang="ro-RO" i="0" dirty="0">
                <a:solidFill>
                  <a:srgbClr val="373737"/>
                </a:solidFill>
                <a:latin typeface="inherit"/>
              </a:rPr>
              <a:t> </a:t>
            </a:r>
            <a:r>
              <a:rPr lang="ro-RO" i="0" dirty="0" err="1">
                <a:solidFill>
                  <a:srgbClr val="373737"/>
                </a:solidFill>
                <a:latin typeface="inherit"/>
              </a:rPr>
              <a:t>IoT</a:t>
            </a:r>
            <a:r>
              <a:rPr lang="ro-RO" i="0" dirty="0">
                <a:solidFill>
                  <a:srgbClr val="373737"/>
                </a:solidFill>
                <a:latin typeface="inherit"/>
              </a:rPr>
              <a:t> </a:t>
            </a:r>
            <a:r>
              <a:rPr lang="ro-RO" i="0" dirty="0" err="1">
                <a:solidFill>
                  <a:srgbClr val="373737"/>
                </a:solidFill>
                <a:latin typeface="inherit"/>
              </a:rPr>
              <a:t>and</a:t>
            </a:r>
            <a:r>
              <a:rPr lang="ro-RO" i="0" dirty="0">
                <a:solidFill>
                  <a:srgbClr val="373737"/>
                </a:solidFill>
                <a:latin typeface="inherit"/>
              </a:rPr>
              <a:t> </a:t>
            </a:r>
            <a:r>
              <a:rPr lang="ro-RO" i="0" dirty="0" err="1">
                <a:solidFill>
                  <a:srgbClr val="373737"/>
                </a:solidFill>
                <a:latin typeface="inherit"/>
              </a:rPr>
              <a:t>wearable</a:t>
            </a:r>
            <a:r>
              <a:rPr lang="ro-RO" i="0" dirty="0">
                <a:solidFill>
                  <a:srgbClr val="373737"/>
                </a:solidFill>
                <a:latin typeface="inherit"/>
              </a:rPr>
              <a:t> </a:t>
            </a:r>
            <a:r>
              <a:rPr lang="ro-RO" i="0" dirty="0" err="1">
                <a:solidFill>
                  <a:srgbClr val="373737"/>
                </a:solidFill>
                <a:latin typeface="inherit"/>
              </a:rPr>
              <a:t>devices</a:t>
            </a:r>
            <a:r>
              <a:rPr lang="ro-RO" i="0" dirty="0">
                <a:solidFill>
                  <a:srgbClr val="373737"/>
                </a:solidFill>
                <a:latin typeface="inherit"/>
              </a:rPr>
              <a:t>.</a:t>
            </a:r>
          </a:p>
          <a:p>
            <a:pPr lvl="1"/>
            <a:r>
              <a:rPr lang="ro-RO" b="0" i="0" dirty="0">
                <a:solidFill>
                  <a:srgbClr val="373737"/>
                </a:solidFill>
                <a:effectLst/>
                <a:latin typeface="inherit"/>
              </a:rPr>
              <a:t>The </a:t>
            </a:r>
            <a:r>
              <a:rPr lang="ro-RO" b="0" i="0" dirty="0" err="1">
                <a:solidFill>
                  <a:srgbClr val="373737"/>
                </a:solidFill>
                <a:effectLst/>
                <a:latin typeface="inherit"/>
              </a:rPr>
              <a:t>writing</a:t>
            </a:r>
            <a:r>
              <a:rPr lang="ro-RO" b="0" i="0" dirty="0">
                <a:solidFill>
                  <a:srgbClr val="373737"/>
                </a:solidFill>
                <a:effectLst/>
                <a:latin typeface="inherit"/>
              </a:rPr>
              <a:t> </a:t>
            </a:r>
            <a:r>
              <a:rPr lang="ro-RO" b="0" i="0" dirty="0" err="1">
                <a:solidFill>
                  <a:srgbClr val="373737"/>
                </a:solidFill>
                <a:effectLst/>
                <a:latin typeface="inherit"/>
              </a:rPr>
              <a:t>style</a:t>
            </a:r>
            <a:r>
              <a:rPr lang="ro-RO" b="0" i="0" dirty="0">
                <a:solidFill>
                  <a:srgbClr val="373737"/>
                </a:solidFill>
                <a:effectLst/>
                <a:latin typeface="inherit"/>
              </a:rPr>
              <a:t> </a:t>
            </a:r>
            <a:r>
              <a:rPr lang="ro-RO" b="0" i="0" dirty="0" err="1">
                <a:solidFill>
                  <a:srgbClr val="373737"/>
                </a:solidFill>
                <a:effectLst/>
                <a:latin typeface="inherit"/>
              </a:rPr>
              <a:t>is</a:t>
            </a:r>
            <a:r>
              <a:rPr lang="ro-RO" b="0" i="0" dirty="0">
                <a:solidFill>
                  <a:srgbClr val="373737"/>
                </a:solidFill>
                <a:effectLst/>
                <a:latin typeface="inherit"/>
              </a:rPr>
              <a:t> </a:t>
            </a:r>
            <a:r>
              <a:rPr lang="ro-RO" b="0" i="0" dirty="0" err="1">
                <a:solidFill>
                  <a:srgbClr val="373737"/>
                </a:solidFill>
                <a:effectLst/>
                <a:latin typeface="inherit"/>
              </a:rPr>
              <a:t>accessible</a:t>
            </a:r>
            <a:r>
              <a:rPr lang="ro-RO" b="0" i="0" dirty="0">
                <a:solidFill>
                  <a:srgbClr val="373737"/>
                </a:solidFill>
                <a:effectLst/>
                <a:latin typeface="inherit"/>
              </a:rPr>
              <a:t> for </a:t>
            </a:r>
            <a:r>
              <a:rPr lang="ro-RO" b="0" i="0" dirty="0" err="1">
                <a:solidFill>
                  <a:srgbClr val="373737"/>
                </a:solidFill>
                <a:effectLst/>
                <a:latin typeface="inherit"/>
              </a:rPr>
              <a:t>various</a:t>
            </a:r>
            <a:r>
              <a:rPr lang="ro-RO" b="0" i="0" dirty="0">
                <a:solidFill>
                  <a:srgbClr val="373737"/>
                </a:solidFill>
                <a:effectLst/>
                <a:latin typeface="inherit"/>
              </a:rPr>
              <a:t> </a:t>
            </a:r>
            <a:r>
              <a:rPr lang="ro-RO" b="0" i="0" dirty="0" err="1">
                <a:solidFill>
                  <a:srgbClr val="373737"/>
                </a:solidFill>
                <a:effectLst/>
                <a:latin typeface="inherit"/>
              </a:rPr>
              <a:t>types</a:t>
            </a:r>
            <a:r>
              <a:rPr lang="ro-RO" b="0" i="0" dirty="0">
                <a:solidFill>
                  <a:srgbClr val="373737"/>
                </a:solidFill>
                <a:effectLst/>
                <a:latin typeface="inherit"/>
              </a:rPr>
              <a:t> of </a:t>
            </a:r>
            <a:r>
              <a:rPr lang="ro-RO" b="0" i="0" dirty="0" err="1">
                <a:solidFill>
                  <a:srgbClr val="373737"/>
                </a:solidFill>
                <a:effectLst/>
                <a:latin typeface="inherit"/>
              </a:rPr>
              <a:t>readers</a:t>
            </a:r>
            <a:r>
              <a:rPr lang="ro-RO" b="0" i="0" dirty="0">
                <a:solidFill>
                  <a:srgbClr val="373737"/>
                </a:solidFill>
                <a:effectLst/>
                <a:latin typeface="inherit"/>
              </a:rPr>
              <a:t>, </a:t>
            </a:r>
            <a:r>
              <a:rPr lang="ro-RO" b="0" i="0" dirty="0" err="1">
                <a:solidFill>
                  <a:srgbClr val="373737"/>
                </a:solidFill>
                <a:effectLst/>
                <a:latin typeface="inherit"/>
              </a:rPr>
              <a:t>while</a:t>
            </a:r>
            <a:r>
              <a:rPr lang="ro-RO" b="0" i="0" dirty="0">
                <a:solidFill>
                  <a:srgbClr val="373737"/>
                </a:solidFill>
                <a:effectLst/>
                <a:latin typeface="inherit"/>
              </a:rPr>
              <a:t> </a:t>
            </a:r>
            <a:r>
              <a:rPr lang="ro-RO" b="0" i="0" dirty="0" err="1">
                <a:solidFill>
                  <a:srgbClr val="373737"/>
                </a:solidFill>
                <a:effectLst/>
                <a:latin typeface="inherit"/>
              </a:rPr>
              <a:t>the</a:t>
            </a:r>
            <a:r>
              <a:rPr lang="ro-RO" b="0" i="0" dirty="0">
                <a:solidFill>
                  <a:srgbClr val="373737"/>
                </a:solidFill>
                <a:effectLst/>
                <a:latin typeface="inherit"/>
              </a:rPr>
              <a:t> </a:t>
            </a:r>
            <a:r>
              <a:rPr lang="ro-RO" b="0" i="0" dirty="0" err="1">
                <a:solidFill>
                  <a:srgbClr val="373737"/>
                </a:solidFill>
                <a:effectLst/>
                <a:latin typeface="inherit"/>
              </a:rPr>
              <a:t>logical</a:t>
            </a:r>
            <a:r>
              <a:rPr lang="ro-RO" b="0" i="0" dirty="0">
                <a:solidFill>
                  <a:srgbClr val="373737"/>
                </a:solidFill>
                <a:effectLst/>
                <a:latin typeface="inherit"/>
              </a:rPr>
              <a:t> </a:t>
            </a:r>
            <a:r>
              <a:rPr lang="ro-RO" b="0" i="0" dirty="0" err="1">
                <a:solidFill>
                  <a:srgbClr val="373737"/>
                </a:solidFill>
                <a:effectLst/>
                <a:latin typeface="inherit"/>
              </a:rPr>
              <a:t>and</a:t>
            </a:r>
            <a:r>
              <a:rPr lang="ro-RO" b="0" i="0" dirty="0">
                <a:solidFill>
                  <a:srgbClr val="373737"/>
                </a:solidFill>
                <a:effectLst/>
                <a:latin typeface="inherit"/>
              </a:rPr>
              <a:t> </a:t>
            </a:r>
            <a:r>
              <a:rPr lang="ro-RO" b="0" i="0" dirty="0" err="1">
                <a:solidFill>
                  <a:srgbClr val="373737"/>
                </a:solidFill>
                <a:effectLst/>
                <a:latin typeface="inherit"/>
              </a:rPr>
              <a:t>functional</a:t>
            </a:r>
            <a:r>
              <a:rPr lang="ro-RO" b="0" i="0" dirty="0">
                <a:solidFill>
                  <a:srgbClr val="373737"/>
                </a:solidFill>
                <a:effectLst/>
                <a:latin typeface="inherit"/>
              </a:rPr>
              <a:t> </a:t>
            </a:r>
            <a:r>
              <a:rPr lang="ro-RO" b="0" i="0" dirty="0" err="1">
                <a:solidFill>
                  <a:srgbClr val="373737"/>
                </a:solidFill>
                <a:effectLst/>
                <a:latin typeface="inherit"/>
              </a:rPr>
              <a:t>links</a:t>
            </a:r>
            <a:r>
              <a:rPr lang="ro-RO" b="0" i="0" dirty="0">
                <a:solidFill>
                  <a:srgbClr val="373737"/>
                </a:solidFill>
                <a:effectLst/>
                <a:latin typeface="inherit"/>
              </a:rPr>
              <a:t> </a:t>
            </a:r>
            <a:r>
              <a:rPr lang="ro-RO" b="0" i="0" dirty="0" err="1">
                <a:solidFill>
                  <a:srgbClr val="373737"/>
                </a:solidFill>
                <a:effectLst/>
                <a:latin typeface="inherit"/>
              </a:rPr>
              <a:t>to</a:t>
            </a:r>
            <a:r>
              <a:rPr lang="ro-RO" b="0" i="0" dirty="0">
                <a:solidFill>
                  <a:srgbClr val="373737"/>
                </a:solidFill>
                <a:effectLst/>
                <a:latin typeface="inherit"/>
              </a:rPr>
              <a:t> </a:t>
            </a:r>
            <a:r>
              <a:rPr lang="ro-RO" b="0" i="0" dirty="0" err="1">
                <a:solidFill>
                  <a:srgbClr val="373737"/>
                </a:solidFill>
                <a:effectLst/>
                <a:latin typeface="inherit"/>
              </a:rPr>
              <a:t>IoT</a:t>
            </a:r>
            <a:r>
              <a:rPr lang="ro-RO" b="0" i="0" dirty="0">
                <a:solidFill>
                  <a:srgbClr val="373737"/>
                </a:solidFill>
                <a:effectLst/>
                <a:latin typeface="inherit"/>
              </a:rPr>
              <a:t> </a:t>
            </a:r>
            <a:r>
              <a:rPr lang="ro-RO" b="0" i="0" dirty="0" err="1">
                <a:solidFill>
                  <a:srgbClr val="373737"/>
                </a:solidFill>
                <a:effectLst/>
                <a:latin typeface="inherit"/>
              </a:rPr>
              <a:t>and</a:t>
            </a:r>
            <a:r>
              <a:rPr lang="ro-RO" b="0" i="0" dirty="0">
                <a:solidFill>
                  <a:srgbClr val="373737"/>
                </a:solidFill>
                <a:effectLst/>
                <a:latin typeface="inherit"/>
              </a:rPr>
              <a:t> </a:t>
            </a:r>
            <a:r>
              <a:rPr lang="ro-RO" b="0" i="0" dirty="0" err="1">
                <a:solidFill>
                  <a:srgbClr val="373737"/>
                </a:solidFill>
                <a:effectLst/>
                <a:latin typeface="inherit"/>
              </a:rPr>
              <a:t>wearable</a:t>
            </a:r>
            <a:r>
              <a:rPr lang="ro-RO" b="0" i="0" dirty="0">
                <a:solidFill>
                  <a:srgbClr val="373737"/>
                </a:solidFill>
                <a:effectLst/>
                <a:latin typeface="inherit"/>
              </a:rPr>
              <a:t> </a:t>
            </a:r>
            <a:r>
              <a:rPr lang="ro-RO" b="0" i="0" dirty="0" err="1">
                <a:solidFill>
                  <a:srgbClr val="373737"/>
                </a:solidFill>
                <a:effectLst/>
                <a:latin typeface="inherit"/>
              </a:rPr>
              <a:t>devices</a:t>
            </a:r>
            <a:r>
              <a:rPr lang="ro-RO" b="0" i="0" dirty="0">
                <a:solidFill>
                  <a:srgbClr val="373737"/>
                </a:solidFill>
                <a:effectLst/>
                <a:latin typeface="inherit"/>
              </a:rPr>
              <a:t> are </a:t>
            </a:r>
            <a:r>
              <a:rPr lang="ro-RO" b="0" i="0" dirty="0" err="1">
                <a:solidFill>
                  <a:srgbClr val="373737"/>
                </a:solidFill>
                <a:effectLst/>
                <a:latin typeface="inherit"/>
              </a:rPr>
              <a:t>clearly</a:t>
            </a:r>
            <a:r>
              <a:rPr lang="ro-RO" b="0" i="0" dirty="0">
                <a:solidFill>
                  <a:srgbClr val="373737"/>
                </a:solidFill>
                <a:effectLst/>
                <a:latin typeface="inherit"/>
              </a:rPr>
              <a:t> </a:t>
            </a:r>
            <a:r>
              <a:rPr lang="ro-RO" b="0" i="0" dirty="0" err="1">
                <a:solidFill>
                  <a:srgbClr val="373737"/>
                </a:solidFill>
                <a:effectLst/>
                <a:latin typeface="inherit"/>
              </a:rPr>
              <a:t>defined</a:t>
            </a:r>
            <a:r>
              <a:rPr lang="ro-RO" b="0" i="0" dirty="0">
                <a:solidFill>
                  <a:srgbClr val="373737"/>
                </a:solidFill>
                <a:effectLst/>
                <a:latin typeface="inherit"/>
              </a:rPr>
              <a:t>.</a:t>
            </a:r>
          </a:p>
          <a:p>
            <a:pPr lvl="1"/>
            <a:r>
              <a:rPr lang="ro-RO" b="0" i="0" dirty="0">
                <a:solidFill>
                  <a:srgbClr val="373737"/>
                </a:solidFill>
                <a:effectLst/>
                <a:latin typeface="inherit"/>
              </a:rPr>
              <a:t>I </a:t>
            </a:r>
            <a:r>
              <a:rPr lang="ro-RO" b="0" i="0" dirty="0" err="1">
                <a:solidFill>
                  <a:srgbClr val="373737"/>
                </a:solidFill>
                <a:effectLst/>
                <a:latin typeface="inherit"/>
              </a:rPr>
              <a:t>have</a:t>
            </a:r>
            <a:r>
              <a:rPr lang="ro-RO" b="0" i="0" dirty="0">
                <a:solidFill>
                  <a:srgbClr val="373737"/>
                </a:solidFill>
                <a:effectLst/>
                <a:latin typeface="inherit"/>
              </a:rPr>
              <a:t> </a:t>
            </a:r>
            <a:r>
              <a:rPr lang="ro-RO" b="0" i="0" dirty="0" err="1">
                <a:solidFill>
                  <a:srgbClr val="373737"/>
                </a:solidFill>
                <a:effectLst/>
                <a:latin typeface="inherit"/>
              </a:rPr>
              <a:t>thoroughly</a:t>
            </a:r>
            <a:r>
              <a:rPr lang="ro-RO" b="0" i="0" dirty="0">
                <a:solidFill>
                  <a:srgbClr val="373737"/>
                </a:solidFill>
                <a:effectLst/>
                <a:latin typeface="inherit"/>
              </a:rPr>
              <a:t> </a:t>
            </a:r>
            <a:r>
              <a:rPr lang="ro-RO" b="0" i="0" dirty="0" err="1">
                <a:solidFill>
                  <a:srgbClr val="373737"/>
                </a:solidFill>
                <a:effectLst/>
                <a:latin typeface="inherit"/>
              </a:rPr>
              <a:t>justified</a:t>
            </a:r>
            <a:r>
              <a:rPr lang="ro-RO" b="0" i="0" dirty="0">
                <a:solidFill>
                  <a:srgbClr val="373737"/>
                </a:solidFill>
                <a:effectLst/>
                <a:latin typeface="inherit"/>
              </a:rPr>
              <a:t> </a:t>
            </a:r>
            <a:r>
              <a:rPr lang="ro-RO" b="0" i="0" dirty="0" err="1">
                <a:solidFill>
                  <a:srgbClr val="373737"/>
                </a:solidFill>
                <a:effectLst/>
                <a:latin typeface="inherit"/>
              </a:rPr>
              <a:t>the</a:t>
            </a:r>
            <a:r>
              <a:rPr lang="ro-RO" b="0" i="0" dirty="0">
                <a:solidFill>
                  <a:srgbClr val="373737"/>
                </a:solidFill>
                <a:effectLst/>
                <a:latin typeface="inherit"/>
              </a:rPr>
              <a:t> </a:t>
            </a:r>
            <a:r>
              <a:rPr lang="ro-RO" b="0" i="0" dirty="0" err="1">
                <a:solidFill>
                  <a:srgbClr val="373737"/>
                </a:solidFill>
                <a:effectLst/>
                <a:latin typeface="inherit"/>
              </a:rPr>
              <a:t>importance</a:t>
            </a:r>
            <a:r>
              <a:rPr lang="ro-RO" b="0" i="0" dirty="0">
                <a:solidFill>
                  <a:srgbClr val="373737"/>
                </a:solidFill>
                <a:effectLst/>
                <a:latin typeface="inherit"/>
              </a:rPr>
              <a:t> of </a:t>
            </a:r>
            <a:r>
              <a:rPr lang="ro-RO" b="0" i="0" dirty="0" err="1">
                <a:solidFill>
                  <a:srgbClr val="373737"/>
                </a:solidFill>
                <a:effectLst/>
                <a:latin typeface="inherit"/>
              </a:rPr>
              <a:t>these</a:t>
            </a:r>
            <a:r>
              <a:rPr lang="ro-RO" b="0" i="0" dirty="0">
                <a:solidFill>
                  <a:srgbClr val="373737"/>
                </a:solidFill>
                <a:effectLst/>
                <a:latin typeface="inherit"/>
              </a:rPr>
              <a:t> </a:t>
            </a:r>
            <a:r>
              <a:rPr lang="ro-RO" b="0" i="0" dirty="0" err="1">
                <a:solidFill>
                  <a:srgbClr val="373737"/>
                </a:solidFill>
                <a:effectLst/>
                <a:latin typeface="inherit"/>
              </a:rPr>
              <a:t>sensors</a:t>
            </a:r>
            <a:r>
              <a:rPr lang="ro-RO" b="0" i="0" dirty="0">
                <a:solidFill>
                  <a:srgbClr val="373737"/>
                </a:solidFill>
                <a:effectLst/>
                <a:latin typeface="inherit"/>
              </a:rPr>
              <a:t> in </a:t>
            </a:r>
            <a:r>
              <a:rPr lang="ro-RO" b="0" i="0" dirty="0" err="1">
                <a:solidFill>
                  <a:srgbClr val="373737"/>
                </a:solidFill>
                <a:effectLst/>
                <a:latin typeface="inherit"/>
              </a:rPr>
              <a:t>connection</a:t>
            </a:r>
            <a:r>
              <a:rPr lang="ro-RO" b="0" i="0" dirty="0">
                <a:solidFill>
                  <a:srgbClr val="373737"/>
                </a:solidFill>
                <a:effectLst/>
                <a:latin typeface="inherit"/>
              </a:rPr>
              <a:t> </a:t>
            </a:r>
            <a:r>
              <a:rPr lang="ro-RO" b="0" i="0" dirty="0" err="1">
                <a:solidFill>
                  <a:srgbClr val="373737"/>
                </a:solidFill>
                <a:effectLst/>
                <a:latin typeface="inherit"/>
              </a:rPr>
              <a:t>with</a:t>
            </a:r>
            <a:r>
              <a:rPr lang="ro-RO" b="0" i="0" dirty="0">
                <a:solidFill>
                  <a:srgbClr val="373737"/>
                </a:solidFill>
                <a:effectLst/>
                <a:latin typeface="inherit"/>
              </a:rPr>
              <a:t> personal </a:t>
            </a:r>
            <a:r>
              <a:rPr lang="ro-RO" b="0" i="0" dirty="0" err="1">
                <a:solidFill>
                  <a:srgbClr val="373737"/>
                </a:solidFill>
                <a:effectLst/>
                <a:latin typeface="inherit"/>
              </a:rPr>
              <a:t>health</a:t>
            </a:r>
            <a:r>
              <a:rPr lang="ro-RO" b="0" i="0" dirty="0">
                <a:solidFill>
                  <a:srgbClr val="373737"/>
                </a:solidFill>
                <a:effectLst/>
                <a:latin typeface="inherit"/>
              </a:rPr>
              <a:t> data </a:t>
            </a:r>
            <a:r>
              <a:rPr lang="ro-RO" b="0" i="0" dirty="0" err="1">
                <a:solidFill>
                  <a:srgbClr val="373737"/>
                </a:solidFill>
                <a:effectLst/>
                <a:latin typeface="inherit"/>
              </a:rPr>
              <a:t>collection</a:t>
            </a:r>
            <a:r>
              <a:rPr lang="ro-RO" b="0" i="0" dirty="0">
                <a:solidFill>
                  <a:srgbClr val="373737"/>
                </a:solidFill>
                <a:effectLst/>
                <a:latin typeface="inherit"/>
              </a:rPr>
              <a:t>, </a:t>
            </a:r>
            <a:r>
              <a:rPr lang="ro-RO" b="0" i="0" dirty="0" err="1">
                <a:solidFill>
                  <a:srgbClr val="373737"/>
                </a:solidFill>
                <a:effectLst/>
                <a:latin typeface="inherit"/>
              </a:rPr>
              <a:t>processing</a:t>
            </a:r>
            <a:r>
              <a:rPr lang="ro-RO" b="0" i="0" dirty="0">
                <a:solidFill>
                  <a:srgbClr val="373737"/>
                </a:solidFill>
                <a:effectLst/>
                <a:latin typeface="inherit"/>
              </a:rPr>
              <a:t>, </a:t>
            </a:r>
            <a:r>
              <a:rPr lang="ro-RO" b="0" i="0" dirty="0" err="1">
                <a:solidFill>
                  <a:srgbClr val="373737"/>
                </a:solidFill>
                <a:effectLst/>
                <a:latin typeface="inherit"/>
              </a:rPr>
              <a:t>and</a:t>
            </a:r>
            <a:r>
              <a:rPr lang="ro-RO" b="0" i="0" dirty="0">
                <a:solidFill>
                  <a:srgbClr val="373737"/>
                </a:solidFill>
                <a:effectLst/>
                <a:latin typeface="inherit"/>
              </a:rPr>
              <a:t> </a:t>
            </a:r>
            <a:r>
              <a:rPr lang="ro-RO" b="0" i="0" dirty="0" err="1">
                <a:solidFill>
                  <a:srgbClr val="373737"/>
                </a:solidFill>
                <a:effectLst/>
                <a:latin typeface="inherit"/>
              </a:rPr>
              <a:t>storage</a:t>
            </a:r>
            <a:r>
              <a:rPr lang="ro-RO" i="0" dirty="0">
                <a:solidFill>
                  <a:srgbClr val="373737"/>
                </a:solidFill>
                <a:latin typeface="inherit"/>
              </a:rPr>
              <a:t>,</a:t>
            </a:r>
            <a:r>
              <a:rPr lang="ro-RO" b="0" i="0" dirty="0">
                <a:solidFill>
                  <a:srgbClr val="373737"/>
                </a:solidFill>
                <a:effectLst/>
                <a:latin typeface="inherit"/>
              </a:rPr>
              <a:t> </a:t>
            </a:r>
            <a:r>
              <a:rPr lang="ro-RO" b="0" i="0" dirty="0" err="1">
                <a:solidFill>
                  <a:srgbClr val="373737"/>
                </a:solidFill>
                <a:effectLst/>
                <a:latin typeface="inherit"/>
              </a:rPr>
              <a:t>also</a:t>
            </a:r>
            <a:r>
              <a:rPr lang="ro-RO" b="0" i="0" dirty="0">
                <a:solidFill>
                  <a:srgbClr val="373737"/>
                </a:solidFill>
                <a:effectLst/>
                <a:latin typeface="inherit"/>
              </a:rPr>
              <a:t> </a:t>
            </a:r>
            <a:r>
              <a:rPr lang="ro-RO" b="0" i="0" dirty="0" err="1">
                <a:solidFill>
                  <a:srgbClr val="373737"/>
                </a:solidFill>
                <a:effectLst/>
                <a:latin typeface="inherit"/>
              </a:rPr>
              <a:t>using</a:t>
            </a:r>
            <a:r>
              <a:rPr lang="ro-RO" b="0" i="0" dirty="0">
                <a:solidFill>
                  <a:srgbClr val="373737"/>
                </a:solidFill>
                <a:effectLst/>
                <a:latin typeface="inherit"/>
              </a:rPr>
              <a:t> </a:t>
            </a:r>
            <a:r>
              <a:rPr lang="ro-RO" b="0" i="0" dirty="0" err="1">
                <a:solidFill>
                  <a:srgbClr val="373737"/>
                </a:solidFill>
                <a:effectLst/>
                <a:latin typeface="inherit"/>
              </a:rPr>
              <a:t>our</a:t>
            </a:r>
            <a:r>
              <a:rPr lang="ro-RO" b="0" i="0" dirty="0">
                <a:solidFill>
                  <a:srgbClr val="373737"/>
                </a:solidFill>
                <a:effectLst/>
                <a:latin typeface="inherit"/>
              </a:rPr>
              <a:t> experimental </a:t>
            </a:r>
            <a:r>
              <a:rPr lang="ro-RO" b="0" i="0" dirty="0" err="1">
                <a:solidFill>
                  <a:srgbClr val="373737"/>
                </a:solidFill>
                <a:effectLst/>
                <a:latin typeface="inherit"/>
              </a:rPr>
              <a:t>results</a:t>
            </a:r>
            <a:r>
              <a:rPr lang="ro-RO" b="0" i="0" dirty="0">
                <a:solidFill>
                  <a:srgbClr val="373737"/>
                </a:solidFill>
                <a:effectLst/>
                <a:latin typeface="inherit"/>
              </a:rPr>
              <a:t>.</a:t>
            </a:r>
          </a:p>
          <a:p>
            <a:pPr lvl="1"/>
            <a:endParaRPr lang="en-US" b="0" i="0" dirty="0">
              <a:solidFill>
                <a:srgbClr val="373737"/>
              </a:solidFill>
              <a:effectLst/>
              <a:latin typeface="inherit"/>
            </a:endParaRPr>
          </a:p>
          <a:p>
            <a:endParaRPr lang="ro-RO" dirty="0"/>
          </a:p>
        </p:txBody>
      </p:sp>
    </p:spTree>
    <p:extLst>
      <p:ext uri="{BB962C8B-B14F-4D97-AF65-F5344CB8AC3E}">
        <p14:creationId xmlns:p14="http://schemas.microsoft.com/office/powerpoint/2010/main" val="38530638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41BF83D-3773-69D5-3441-BEBE9FC63787}"/>
              </a:ext>
            </a:extLst>
          </p:cNvPr>
          <p:cNvSpPr>
            <a:spLocks noGrp="1"/>
          </p:cNvSpPr>
          <p:nvPr>
            <p:ph type="title"/>
          </p:nvPr>
        </p:nvSpPr>
        <p:spPr/>
        <p:txBody>
          <a:bodyPr/>
          <a:lstStyle/>
          <a:p>
            <a:r>
              <a:rPr lang="ro-RO" dirty="0"/>
              <a:t>Review </a:t>
            </a:r>
            <a:r>
              <a:rPr lang="ro-RO" dirty="0" err="1"/>
              <a:t>Paper</a:t>
            </a:r>
            <a:r>
              <a:rPr lang="ro-RO" dirty="0"/>
              <a:t> (2)</a:t>
            </a:r>
          </a:p>
        </p:txBody>
      </p:sp>
      <p:sp>
        <p:nvSpPr>
          <p:cNvPr id="3" name="Substituent conținut 2">
            <a:extLst>
              <a:ext uri="{FF2B5EF4-FFF2-40B4-BE49-F238E27FC236}">
                <a16:creationId xmlns:a16="http://schemas.microsoft.com/office/drawing/2014/main" id="{1B9F173F-FEAA-D70E-0FBF-7A9D7365FA5F}"/>
              </a:ext>
            </a:extLst>
          </p:cNvPr>
          <p:cNvSpPr>
            <a:spLocks noGrp="1"/>
          </p:cNvSpPr>
          <p:nvPr>
            <p:ph idx="1"/>
          </p:nvPr>
        </p:nvSpPr>
        <p:spPr/>
        <p:txBody>
          <a:bodyPr>
            <a:normAutofit fontScale="85000" lnSpcReduction="20000"/>
          </a:bodyPr>
          <a:lstStyle/>
          <a:p>
            <a:pPr lvl="1"/>
            <a:r>
              <a:rPr lang="ro-RO" i="0" dirty="0"/>
              <a:t>The </a:t>
            </a:r>
            <a:r>
              <a:rPr lang="ro-RO" i="0" dirty="0" err="1"/>
              <a:t>practical</a:t>
            </a:r>
            <a:r>
              <a:rPr lang="ro-RO" i="0" dirty="0"/>
              <a:t> </a:t>
            </a:r>
            <a:r>
              <a:rPr lang="ro-RO" i="0" dirty="0" err="1"/>
              <a:t>issues</a:t>
            </a:r>
            <a:r>
              <a:rPr lang="ro-RO" i="0" dirty="0"/>
              <a:t> </a:t>
            </a:r>
            <a:r>
              <a:rPr lang="ro-RO" i="0" dirty="0" err="1"/>
              <a:t>concerning</a:t>
            </a:r>
            <a:r>
              <a:rPr lang="ro-RO" i="0" dirty="0"/>
              <a:t> </a:t>
            </a:r>
            <a:r>
              <a:rPr lang="ro-RO" i="0" dirty="0" err="1"/>
              <a:t>the</a:t>
            </a:r>
            <a:r>
              <a:rPr lang="ro-RO" i="0" dirty="0"/>
              <a:t> </a:t>
            </a:r>
            <a:r>
              <a:rPr lang="ro-RO" i="0" dirty="0" err="1"/>
              <a:t>integration</a:t>
            </a:r>
            <a:r>
              <a:rPr lang="ro-RO" i="0" dirty="0"/>
              <a:t> of </a:t>
            </a:r>
            <a:r>
              <a:rPr lang="ro-RO" i="0" dirty="0" err="1"/>
              <a:t>portable</a:t>
            </a:r>
            <a:r>
              <a:rPr lang="ro-RO" i="0" dirty="0"/>
              <a:t> </a:t>
            </a:r>
            <a:r>
              <a:rPr lang="ro-RO" i="0" dirty="0" err="1"/>
              <a:t>and</a:t>
            </a:r>
            <a:r>
              <a:rPr lang="ro-RO" i="0" dirty="0"/>
              <a:t> </a:t>
            </a:r>
            <a:r>
              <a:rPr lang="ro-RO" i="0" dirty="0" err="1"/>
              <a:t>wearable</a:t>
            </a:r>
            <a:r>
              <a:rPr lang="ro-RO" i="0" dirty="0"/>
              <a:t> </a:t>
            </a:r>
            <a:r>
              <a:rPr lang="ro-RO" i="0" dirty="0" err="1"/>
              <a:t>devices</a:t>
            </a:r>
            <a:r>
              <a:rPr lang="ro-RO" i="0" dirty="0"/>
              <a:t> are </a:t>
            </a:r>
            <a:r>
              <a:rPr lang="ro-RO" i="0" dirty="0" err="1"/>
              <a:t>discussed</a:t>
            </a:r>
            <a:r>
              <a:rPr lang="ro-RO" i="0" dirty="0"/>
              <a:t> </a:t>
            </a:r>
            <a:r>
              <a:rPr lang="ro-RO" i="0" dirty="0" err="1"/>
              <a:t>and</a:t>
            </a:r>
            <a:r>
              <a:rPr lang="ro-RO" i="0" dirty="0"/>
              <a:t> </a:t>
            </a:r>
            <a:r>
              <a:rPr lang="ro-RO" i="0" dirty="0" err="1"/>
              <a:t>complemented</a:t>
            </a:r>
            <a:r>
              <a:rPr lang="ro-RO" i="0" dirty="0"/>
              <a:t> </a:t>
            </a:r>
            <a:r>
              <a:rPr lang="ro-RO" i="0" dirty="0" err="1"/>
              <a:t>with</a:t>
            </a:r>
            <a:r>
              <a:rPr lang="ro-RO" i="0" dirty="0"/>
              <a:t> </a:t>
            </a:r>
            <a:r>
              <a:rPr lang="ro-RO" i="0" dirty="0" err="1"/>
              <a:t>our</a:t>
            </a:r>
            <a:r>
              <a:rPr lang="ro-RO" i="0" dirty="0"/>
              <a:t> </a:t>
            </a:r>
            <a:r>
              <a:rPr lang="ro-RO" i="0" dirty="0" err="1"/>
              <a:t>own</a:t>
            </a:r>
            <a:r>
              <a:rPr lang="ro-RO" i="0" dirty="0"/>
              <a:t> experimental </a:t>
            </a:r>
            <a:r>
              <a:rPr lang="ro-RO" i="0" dirty="0" err="1"/>
              <a:t>outcomes</a:t>
            </a:r>
            <a:r>
              <a:rPr lang="ro-RO" i="0" dirty="0"/>
              <a:t>.</a:t>
            </a:r>
          </a:p>
          <a:p>
            <a:pPr lvl="1"/>
            <a:r>
              <a:rPr lang="ro-RO" i="0" dirty="0"/>
              <a:t>I </a:t>
            </a:r>
            <a:r>
              <a:rPr lang="ro-RO" i="0" dirty="0" err="1"/>
              <a:t>have</a:t>
            </a:r>
            <a:r>
              <a:rPr lang="ro-RO" i="0" dirty="0"/>
              <a:t> </a:t>
            </a:r>
            <a:r>
              <a:rPr lang="ro-RO" i="0" dirty="0" err="1"/>
              <a:t>discussed</a:t>
            </a:r>
            <a:r>
              <a:rPr lang="ro-RO" i="0" dirty="0"/>
              <a:t> </a:t>
            </a:r>
            <a:r>
              <a:rPr lang="ro-RO" i="0" dirty="0" err="1"/>
              <a:t>the</a:t>
            </a:r>
            <a:r>
              <a:rPr lang="ro-RO" i="0" dirty="0"/>
              <a:t> experimental </a:t>
            </a:r>
            <a:r>
              <a:rPr lang="ro-RO" i="0" dirty="0" err="1"/>
              <a:t>issues</a:t>
            </a:r>
            <a:r>
              <a:rPr lang="ro-RO" i="0" dirty="0"/>
              <a:t> </a:t>
            </a:r>
            <a:r>
              <a:rPr lang="ro-RO" i="0" dirty="0" err="1"/>
              <a:t>that</a:t>
            </a:r>
            <a:r>
              <a:rPr lang="ro-RO" i="0" dirty="0"/>
              <a:t> </a:t>
            </a:r>
            <a:r>
              <a:rPr lang="ro-RO" i="0" dirty="0" err="1"/>
              <a:t>we</a:t>
            </a:r>
            <a:r>
              <a:rPr lang="ro-RO" i="0" dirty="0"/>
              <a:t> </a:t>
            </a:r>
            <a:r>
              <a:rPr lang="ro-RO" i="0" dirty="0" err="1"/>
              <a:t>encountered</a:t>
            </a:r>
            <a:r>
              <a:rPr lang="ro-RO" i="0" dirty="0"/>
              <a:t>, </a:t>
            </a:r>
            <a:r>
              <a:rPr lang="ro-RO" i="0" dirty="0" err="1"/>
              <a:t>such</a:t>
            </a:r>
            <a:r>
              <a:rPr lang="ro-RO" i="0" dirty="0"/>
              <a:t> as: </a:t>
            </a:r>
            <a:r>
              <a:rPr lang="ro-RO" i="0" dirty="0" err="1"/>
              <a:t>insufficiently</a:t>
            </a:r>
            <a:r>
              <a:rPr lang="ro-RO" i="0" dirty="0"/>
              <a:t> </a:t>
            </a:r>
            <a:r>
              <a:rPr lang="ro-RO" i="0" dirty="0" err="1"/>
              <a:t>cleaned</a:t>
            </a:r>
            <a:r>
              <a:rPr lang="ro-RO" i="0" dirty="0"/>
              <a:t>/</a:t>
            </a:r>
            <a:r>
              <a:rPr lang="ro-RO" i="0" dirty="0" err="1"/>
              <a:t>rinsed</a:t>
            </a:r>
            <a:r>
              <a:rPr lang="ro-RO" i="0" dirty="0"/>
              <a:t> </a:t>
            </a:r>
            <a:r>
              <a:rPr lang="ro-RO" i="0" dirty="0" err="1"/>
              <a:t>detection</a:t>
            </a:r>
            <a:r>
              <a:rPr lang="ro-RO" i="0" dirty="0"/>
              <a:t> </a:t>
            </a:r>
            <a:r>
              <a:rPr lang="ro-RO" i="0" dirty="0" err="1"/>
              <a:t>surfaces</a:t>
            </a:r>
            <a:r>
              <a:rPr lang="ro-RO" i="0" dirty="0"/>
              <a:t>, </a:t>
            </a:r>
            <a:r>
              <a:rPr lang="ro-RO" i="0" dirty="0" err="1"/>
              <a:t>electrical</a:t>
            </a:r>
            <a:r>
              <a:rPr lang="ro-RO" i="0" dirty="0"/>
              <a:t> </a:t>
            </a:r>
            <a:r>
              <a:rPr lang="ro-RO" i="0" dirty="0" err="1"/>
              <a:t>perturbations</a:t>
            </a:r>
            <a:r>
              <a:rPr lang="ro-RO" i="0" dirty="0"/>
              <a:t> </a:t>
            </a:r>
            <a:r>
              <a:rPr lang="ro-RO" i="0" dirty="0" err="1"/>
              <a:t>generated</a:t>
            </a:r>
            <a:r>
              <a:rPr lang="ro-RO" i="0" dirty="0"/>
              <a:t> </a:t>
            </a:r>
            <a:r>
              <a:rPr lang="ro-RO" i="0" dirty="0" err="1"/>
              <a:t>by</a:t>
            </a:r>
            <a:r>
              <a:rPr lang="ro-RO" i="0" dirty="0"/>
              <a:t> </a:t>
            </a:r>
            <a:r>
              <a:rPr lang="ro-RO" i="0" dirty="0" err="1"/>
              <a:t>the</a:t>
            </a:r>
            <a:r>
              <a:rPr lang="ro-RO" i="0" dirty="0"/>
              <a:t> operator/</a:t>
            </a:r>
            <a:r>
              <a:rPr lang="ro-RO" i="0" dirty="0" err="1"/>
              <a:t>researcher</a:t>
            </a:r>
            <a:r>
              <a:rPr lang="ro-RO" i="0" dirty="0"/>
              <a:t>, etc.</a:t>
            </a:r>
          </a:p>
          <a:p>
            <a:pPr lvl="1"/>
            <a:r>
              <a:rPr lang="ro-RO" i="0" dirty="0"/>
              <a:t>The </a:t>
            </a:r>
            <a:r>
              <a:rPr lang="ro-RO" i="0" dirty="0" err="1"/>
              <a:t>integration</a:t>
            </a:r>
            <a:r>
              <a:rPr lang="ro-RO" i="0" dirty="0"/>
              <a:t> of </a:t>
            </a:r>
            <a:r>
              <a:rPr lang="ro-RO" i="0" dirty="0" err="1"/>
              <a:t>resource-constrained</a:t>
            </a:r>
            <a:r>
              <a:rPr lang="ro-RO" i="0" dirty="0"/>
              <a:t> </a:t>
            </a:r>
            <a:r>
              <a:rPr lang="ro-RO" i="0" dirty="0" err="1"/>
              <a:t>devices</a:t>
            </a:r>
            <a:r>
              <a:rPr lang="ro-RO" i="0" dirty="0"/>
              <a:t> </a:t>
            </a:r>
            <a:r>
              <a:rPr lang="ro-RO" i="0" dirty="0" err="1"/>
              <a:t>is</a:t>
            </a:r>
            <a:r>
              <a:rPr lang="ro-RO" i="0" dirty="0"/>
              <a:t> </a:t>
            </a:r>
            <a:r>
              <a:rPr lang="ro-RO" i="0" dirty="0" err="1"/>
              <a:t>discussed</a:t>
            </a:r>
            <a:r>
              <a:rPr lang="ro-RO" i="0" dirty="0"/>
              <a:t> </a:t>
            </a:r>
            <a:r>
              <a:rPr lang="ro-RO" i="0" dirty="0" err="1"/>
              <a:t>and</a:t>
            </a:r>
            <a:r>
              <a:rPr lang="ro-RO" i="0" dirty="0"/>
              <a:t> </a:t>
            </a:r>
            <a:r>
              <a:rPr lang="ro-RO" i="0" dirty="0" err="1"/>
              <a:t>justified</a:t>
            </a:r>
            <a:r>
              <a:rPr lang="ro-RO" i="0" dirty="0"/>
              <a:t> </a:t>
            </a:r>
            <a:r>
              <a:rPr lang="ro-RO" i="0" dirty="0" err="1"/>
              <a:t>with</a:t>
            </a:r>
            <a:r>
              <a:rPr lang="ro-RO" i="0" dirty="0"/>
              <a:t> </a:t>
            </a:r>
            <a:r>
              <a:rPr lang="ro-RO" i="0" dirty="0" err="1"/>
              <a:t>our</a:t>
            </a:r>
            <a:r>
              <a:rPr lang="ro-RO" i="0" dirty="0"/>
              <a:t> </a:t>
            </a:r>
            <a:r>
              <a:rPr lang="ro-RO" i="0" dirty="0" err="1"/>
              <a:t>own</a:t>
            </a:r>
            <a:r>
              <a:rPr lang="ro-RO" i="0" dirty="0"/>
              <a:t> conceptual </a:t>
            </a:r>
            <a:r>
              <a:rPr lang="ro-RO" i="0" dirty="0" err="1"/>
              <a:t>and</a:t>
            </a:r>
            <a:r>
              <a:rPr lang="ro-RO" i="0" dirty="0"/>
              <a:t> experimental </a:t>
            </a:r>
            <a:r>
              <a:rPr lang="ro-RO" i="0" dirty="0" err="1"/>
              <a:t>results</a:t>
            </a:r>
            <a:r>
              <a:rPr lang="ro-RO" i="0" dirty="0"/>
              <a:t>.</a:t>
            </a:r>
          </a:p>
          <a:p>
            <a:pPr lvl="1"/>
            <a:r>
              <a:rPr lang="ro-RO" i="0" dirty="0" err="1"/>
              <a:t>Last</a:t>
            </a:r>
            <a:r>
              <a:rPr lang="ro-RO" i="0" dirty="0"/>
              <a:t> </a:t>
            </a:r>
            <a:r>
              <a:rPr lang="ro-RO" i="0" dirty="0" err="1"/>
              <a:t>two</a:t>
            </a:r>
            <a:r>
              <a:rPr lang="ro-RO" i="0" dirty="0"/>
              <a:t> </a:t>
            </a:r>
            <a:r>
              <a:rPr lang="ro-RO" i="0" dirty="0" err="1"/>
              <a:t>paragraphs</a:t>
            </a:r>
            <a:r>
              <a:rPr lang="ro-RO" i="0" dirty="0"/>
              <a:t> of </a:t>
            </a:r>
            <a:r>
              <a:rPr lang="ro-RO" i="0" dirty="0" err="1"/>
              <a:t>section</a:t>
            </a:r>
            <a:r>
              <a:rPr lang="ro-RO" i="0" dirty="0"/>
              <a:t> 3.2 </a:t>
            </a:r>
            <a:r>
              <a:rPr lang="ro-RO" i="0" dirty="0" err="1"/>
              <a:t>describe</a:t>
            </a:r>
            <a:r>
              <a:rPr lang="ro-RO" i="0" dirty="0"/>
              <a:t> </a:t>
            </a:r>
            <a:r>
              <a:rPr lang="ro-RO" i="0" dirty="0" err="1"/>
              <a:t>our</a:t>
            </a:r>
            <a:r>
              <a:rPr lang="ro-RO" i="0" dirty="0"/>
              <a:t> experimental </a:t>
            </a:r>
            <a:r>
              <a:rPr lang="ro-RO" i="0" dirty="0" err="1"/>
              <a:t>setup</a:t>
            </a:r>
            <a:r>
              <a:rPr lang="ro-RO" i="0" dirty="0"/>
              <a:t> for </a:t>
            </a:r>
            <a:r>
              <a:rPr lang="ro-RO" i="0" dirty="0" err="1"/>
              <a:t>the</a:t>
            </a:r>
            <a:r>
              <a:rPr lang="ro-RO" i="0" dirty="0"/>
              <a:t> </a:t>
            </a:r>
            <a:r>
              <a:rPr lang="ro-RO" i="0" dirty="0" err="1"/>
              <a:t>analysis</a:t>
            </a:r>
            <a:r>
              <a:rPr lang="ro-RO" i="0" dirty="0"/>
              <a:t> of non-</a:t>
            </a:r>
            <a:r>
              <a:rPr lang="ro-RO" i="0" dirty="0" err="1"/>
              <a:t>blood</a:t>
            </a:r>
            <a:r>
              <a:rPr lang="ro-RO" i="0" dirty="0"/>
              <a:t> </a:t>
            </a:r>
            <a:r>
              <a:rPr lang="ro-RO" i="0" dirty="0" err="1"/>
              <a:t>fluids</a:t>
            </a:r>
            <a:r>
              <a:rPr lang="ro-RO" i="0" dirty="0"/>
              <a:t>.</a:t>
            </a:r>
          </a:p>
          <a:p>
            <a:pPr lvl="1"/>
            <a:r>
              <a:rPr lang="ro-RO" i="0" dirty="0" err="1"/>
              <a:t>Last</a:t>
            </a:r>
            <a:r>
              <a:rPr lang="ro-RO" i="0" dirty="0"/>
              <a:t> </a:t>
            </a:r>
            <a:r>
              <a:rPr lang="ro-RO" i="0" dirty="0" err="1"/>
              <a:t>two</a:t>
            </a:r>
            <a:r>
              <a:rPr lang="ro-RO" i="0" dirty="0"/>
              <a:t> </a:t>
            </a:r>
            <a:r>
              <a:rPr lang="ro-RO" i="0" dirty="0" err="1"/>
              <a:t>paragraphs</a:t>
            </a:r>
            <a:r>
              <a:rPr lang="ro-RO" i="0" dirty="0"/>
              <a:t> of </a:t>
            </a:r>
            <a:r>
              <a:rPr lang="ro-RO" i="0" dirty="0" err="1"/>
              <a:t>section</a:t>
            </a:r>
            <a:r>
              <a:rPr lang="ro-RO" i="0" dirty="0"/>
              <a:t> 3.3 </a:t>
            </a:r>
            <a:r>
              <a:rPr lang="ro-RO" i="0" dirty="0" err="1"/>
              <a:t>present</a:t>
            </a:r>
            <a:r>
              <a:rPr lang="ro-RO" i="0" dirty="0"/>
              <a:t> </a:t>
            </a:r>
            <a:r>
              <a:rPr lang="ro-RO" i="0" dirty="0" err="1"/>
              <a:t>our</a:t>
            </a:r>
            <a:r>
              <a:rPr lang="ro-RO" i="0" dirty="0"/>
              <a:t> experimental </a:t>
            </a:r>
            <a:r>
              <a:rPr lang="ro-RO" i="0" dirty="0" err="1"/>
              <a:t>setup</a:t>
            </a:r>
            <a:r>
              <a:rPr lang="ro-RO" i="0" dirty="0"/>
              <a:t> for </a:t>
            </a:r>
            <a:r>
              <a:rPr lang="ro-RO" i="0" dirty="0" err="1"/>
              <a:t>the</a:t>
            </a:r>
            <a:r>
              <a:rPr lang="ro-RO" i="0" dirty="0"/>
              <a:t> </a:t>
            </a:r>
            <a:r>
              <a:rPr lang="ro-RO" i="0" dirty="0" err="1"/>
              <a:t>detection</a:t>
            </a:r>
            <a:r>
              <a:rPr lang="ro-RO" i="0" dirty="0"/>
              <a:t> of </a:t>
            </a:r>
            <a:r>
              <a:rPr lang="ro-RO" i="0" dirty="0" err="1"/>
              <a:t>electrolytes</a:t>
            </a:r>
            <a:r>
              <a:rPr lang="ro-RO" i="0" dirty="0"/>
              <a:t> </a:t>
            </a:r>
            <a:r>
              <a:rPr lang="ro-RO" i="0" dirty="0" err="1"/>
              <a:t>and</a:t>
            </a:r>
            <a:r>
              <a:rPr lang="ro-RO" i="0" dirty="0"/>
              <a:t> </a:t>
            </a:r>
            <a:r>
              <a:rPr lang="ro-RO" i="0" dirty="0" err="1"/>
              <a:t>blood</a:t>
            </a:r>
            <a:r>
              <a:rPr lang="ro-RO" i="0" dirty="0"/>
              <a:t> </a:t>
            </a:r>
            <a:r>
              <a:rPr lang="ro-RO" i="0" dirty="0" err="1"/>
              <a:t>gases</a:t>
            </a:r>
            <a:r>
              <a:rPr lang="ro-RO" i="0" dirty="0"/>
              <a:t>.</a:t>
            </a:r>
          </a:p>
          <a:p>
            <a:pPr lvl="1"/>
            <a:r>
              <a:rPr lang="ro-RO" i="0" dirty="0" err="1"/>
              <a:t>Last</a:t>
            </a:r>
            <a:r>
              <a:rPr lang="ro-RO" i="0" dirty="0"/>
              <a:t> </a:t>
            </a:r>
            <a:r>
              <a:rPr lang="ro-RO" i="0" dirty="0" err="1"/>
              <a:t>three</a:t>
            </a:r>
            <a:r>
              <a:rPr lang="ro-RO" i="0" dirty="0"/>
              <a:t> </a:t>
            </a:r>
            <a:r>
              <a:rPr lang="ro-RO" i="0" dirty="0" err="1"/>
              <a:t>paragraphs</a:t>
            </a:r>
            <a:r>
              <a:rPr lang="ro-RO" i="0" dirty="0"/>
              <a:t> of </a:t>
            </a:r>
            <a:r>
              <a:rPr lang="ro-RO" i="0" dirty="0" err="1"/>
              <a:t>section</a:t>
            </a:r>
            <a:r>
              <a:rPr lang="ro-RO" i="0" dirty="0"/>
              <a:t> 3.6 </a:t>
            </a:r>
            <a:r>
              <a:rPr lang="ro-RO" i="0" dirty="0" err="1"/>
              <a:t>present</a:t>
            </a:r>
            <a:r>
              <a:rPr lang="ro-RO" i="0" dirty="0"/>
              <a:t> </a:t>
            </a:r>
            <a:r>
              <a:rPr lang="ro-RO" i="0" dirty="0" err="1"/>
              <a:t>our</a:t>
            </a:r>
            <a:r>
              <a:rPr lang="ro-RO" i="0" dirty="0"/>
              <a:t> experimental </a:t>
            </a:r>
            <a:r>
              <a:rPr lang="ro-RO" i="0" dirty="0" err="1"/>
              <a:t>setup</a:t>
            </a:r>
            <a:r>
              <a:rPr lang="ro-RO" i="0" dirty="0"/>
              <a:t> for </a:t>
            </a:r>
            <a:r>
              <a:rPr lang="ro-RO" i="0" dirty="0" err="1"/>
              <a:t>the</a:t>
            </a:r>
            <a:r>
              <a:rPr lang="ro-RO" i="0" dirty="0"/>
              <a:t> </a:t>
            </a:r>
            <a:r>
              <a:rPr lang="ro-RO" i="0" dirty="0" err="1"/>
              <a:t>visualization</a:t>
            </a:r>
            <a:r>
              <a:rPr lang="ro-RO" i="0" dirty="0"/>
              <a:t> of </a:t>
            </a:r>
            <a:r>
              <a:rPr lang="ro-RO" i="0" dirty="0" err="1"/>
              <a:t>certain</a:t>
            </a:r>
            <a:r>
              <a:rPr lang="ro-RO" i="0" dirty="0"/>
              <a:t> cancer </a:t>
            </a:r>
            <a:r>
              <a:rPr lang="ro-RO" i="0" dirty="0" err="1"/>
              <a:t>biomarkers</a:t>
            </a:r>
            <a:r>
              <a:rPr lang="ro-RO" i="0" dirty="0"/>
              <a:t>,</a:t>
            </a:r>
          </a:p>
          <a:p>
            <a:pPr lvl="1"/>
            <a:r>
              <a:rPr lang="ro-RO" i="0" dirty="0"/>
              <a:t>The </a:t>
            </a:r>
            <a:r>
              <a:rPr lang="ro-RO" i="0" dirty="0" err="1"/>
              <a:t>conclusion</a:t>
            </a:r>
            <a:r>
              <a:rPr lang="ro-RO" i="0" dirty="0"/>
              <a:t> </a:t>
            </a:r>
            <a:r>
              <a:rPr lang="ro-RO" i="0" dirty="0" err="1"/>
              <a:t>itself</a:t>
            </a:r>
            <a:r>
              <a:rPr lang="ro-RO" i="0" dirty="0"/>
              <a:t> </a:t>
            </a:r>
            <a:r>
              <a:rPr lang="ro-RO" i="0" dirty="0" err="1"/>
              <a:t>is</a:t>
            </a:r>
            <a:r>
              <a:rPr lang="ro-RO" i="0" dirty="0"/>
              <a:t> </a:t>
            </a:r>
            <a:r>
              <a:rPr lang="ro-RO" i="0" dirty="0" err="1"/>
              <a:t>generated</a:t>
            </a:r>
            <a:r>
              <a:rPr lang="ro-RO" i="0" dirty="0"/>
              <a:t> </a:t>
            </a:r>
            <a:r>
              <a:rPr lang="ro-RO" i="0" dirty="0" err="1"/>
              <a:t>by</a:t>
            </a:r>
            <a:r>
              <a:rPr lang="ro-RO" i="0" dirty="0"/>
              <a:t> </a:t>
            </a:r>
            <a:r>
              <a:rPr lang="ro-RO" i="0" dirty="0" err="1"/>
              <a:t>our</a:t>
            </a:r>
            <a:r>
              <a:rPr lang="ro-RO" i="0" dirty="0"/>
              <a:t> </a:t>
            </a:r>
            <a:r>
              <a:rPr lang="ro-RO" i="0" dirty="0" err="1"/>
              <a:t>own</a:t>
            </a:r>
            <a:r>
              <a:rPr lang="ro-RO" i="0" dirty="0"/>
              <a:t> </a:t>
            </a:r>
            <a:r>
              <a:rPr lang="ro-RO" i="0" dirty="0" err="1"/>
              <a:t>results</a:t>
            </a:r>
            <a:r>
              <a:rPr lang="ro-RO" i="0" dirty="0"/>
              <a:t>(conceptual </a:t>
            </a:r>
            <a:r>
              <a:rPr lang="ro-RO" i="0" dirty="0" err="1"/>
              <a:t>and</a:t>
            </a:r>
            <a:r>
              <a:rPr lang="ro-RO" i="0" dirty="0"/>
              <a:t> experimental), </a:t>
            </a:r>
            <a:r>
              <a:rPr lang="ro-RO" i="0" dirty="0" err="1"/>
              <a:t>and</a:t>
            </a:r>
            <a:r>
              <a:rPr lang="ro-RO" i="0" dirty="0"/>
              <a:t> </a:t>
            </a:r>
            <a:r>
              <a:rPr lang="ro-RO" i="0" dirty="0" err="1"/>
              <a:t>includes</a:t>
            </a:r>
            <a:r>
              <a:rPr lang="ro-RO" i="0" dirty="0"/>
              <a:t> a </a:t>
            </a:r>
            <a:r>
              <a:rPr lang="ro-RO" i="0" dirty="0" err="1"/>
              <a:t>discussion</a:t>
            </a:r>
            <a:r>
              <a:rPr lang="ro-RO" i="0" dirty="0"/>
              <a:t> </a:t>
            </a:r>
            <a:r>
              <a:rPr lang="ro-RO" i="0" dirty="0" err="1"/>
              <a:t>concerning</a:t>
            </a:r>
            <a:r>
              <a:rPr lang="ro-RO" i="0" dirty="0"/>
              <a:t> </a:t>
            </a:r>
            <a:r>
              <a:rPr lang="ro-RO" i="0" dirty="0" err="1"/>
              <a:t>practical</a:t>
            </a:r>
            <a:r>
              <a:rPr lang="ro-RO" i="0" dirty="0"/>
              <a:t> </a:t>
            </a:r>
            <a:r>
              <a:rPr lang="ro-RO" i="0" dirty="0" err="1"/>
              <a:t>problems</a:t>
            </a:r>
            <a:r>
              <a:rPr lang="ro-RO" i="0" dirty="0"/>
              <a:t> </a:t>
            </a:r>
            <a:r>
              <a:rPr lang="ro-RO" i="0" dirty="0" err="1"/>
              <a:t>we</a:t>
            </a:r>
            <a:r>
              <a:rPr lang="ro-RO" i="0" dirty="0"/>
              <a:t> </a:t>
            </a:r>
            <a:r>
              <a:rPr lang="ro-RO" i="0" dirty="0" err="1"/>
              <a:t>encountered</a:t>
            </a:r>
            <a:r>
              <a:rPr lang="ro-RO" i="0" dirty="0"/>
              <a:t>, </a:t>
            </a:r>
            <a:r>
              <a:rPr lang="ro-RO" i="0" dirty="0" err="1"/>
              <a:t>and</a:t>
            </a:r>
            <a:r>
              <a:rPr lang="ro-RO" i="0" dirty="0"/>
              <a:t> </a:t>
            </a:r>
            <a:r>
              <a:rPr lang="ro-RO" i="0" dirty="0" err="1"/>
              <a:t>possible</a:t>
            </a:r>
            <a:r>
              <a:rPr lang="ro-RO" i="0" dirty="0"/>
              <a:t> </a:t>
            </a:r>
            <a:r>
              <a:rPr lang="ro-RO" i="0" dirty="0" err="1"/>
              <a:t>solutions</a:t>
            </a:r>
            <a:r>
              <a:rPr lang="ro-RO" i="0" dirty="0"/>
              <a:t>.</a:t>
            </a:r>
          </a:p>
        </p:txBody>
      </p:sp>
    </p:spTree>
    <p:extLst>
      <p:ext uri="{BB962C8B-B14F-4D97-AF65-F5344CB8AC3E}">
        <p14:creationId xmlns:p14="http://schemas.microsoft.com/office/powerpoint/2010/main" val="32851982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C088D87-AC74-F176-DC82-C7116B82EB0B}"/>
              </a:ext>
            </a:extLst>
          </p:cNvPr>
          <p:cNvSpPr>
            <a:spLocks noGrp="1"/>
          </p:cNvSpPr>
          <p:nvPr>
            <p:ph type="title"/>
          </p:nvPr>
        </p:nvSpPr>
        <p:spPr/>
        <p:txBody>
          <a:bodyPr/>
          <a:lstStyle/>
          <a:p>
            <a:r>
              <a:rPr lang="ro-RO" dirty="0" err="1"/>
              <a:t>Plans</a:t>
            </a:r>
            <a:r>
              <a:rPr lang="ro-RO" dirty="0"/>
              <a:t> for </a:t>
            </a:r>
            <a:r>
              <a:rPr lang="ro-RO" dirty="0" err="1"/>
              <a:t>career</a:t>
            </a:r>
            <a:r>
              <a:rPr lang="ro-RO" dirty="0"/>
              <a:t> </a:t>
            </a:r>
            <a:r>
              <a:rPr lang="ro-RO" dirty="0" err="1"/>
              <a:t>development</a:t>
            </a:r>
            <a:r>
              <a:rPr lang="ro-RO" dirty="0"/>
              <a:t> – Didactic </a:t>
            </a:r>
            <a:r>
              <a:rPr lang="ro-RO" dirty="0" err="1"/>
              <a:t>principles</a:t>
            </a:r>
            <a:r>
              <a:rPr lang="ro-RO" dirty="0"/>
              <a:t> (1)</a:t>
            </a:r>
          </a:p>
        </p:txBody>
      </p:sp>
      <p:sp>
        <p:nvSpPr>
          <p:cNvPr id="3" name="Substituent conținut 2">
            <a:extLst>
              <a:ext uri="{FF2B5EF4-FFF2-40B4-BE49-F238E27FC236}">
                <a16:creationId xmlns:a16="http://schemas.microsoft.com/office/drawing/2014/main" id="{D6016EE4-0A64-9FDD-A4FC-735EC9AE41CE}"/>
              </a:ext>
            </a:extLst>
          </p:cNvPr>
          <p:cNvSpPr>
            <a:spLocks noGrp="1"/>
          </p:cNvSpPr>
          <p:nvPr>
            <p:ph idx="1"/>
          </p:nvPr>
        </p:nvSpPr>
        <p:spPr/>
        <p:txBody>
          <a:bodyPr/>
          <a:lstStyle/>
          <a:p>
            <a:r>
              <a:rPr lang="en-US" sz="1800" b="0" i="0" u="none" strike="noStrike" baseline="0" dirty="0">
                <a:solidFill>
                  <a:srgbClr val="000000"/>
                </a:solidFill>
                <a:latin typeface="Calibri" panose="020F0502020204030204" pitchFamily="34" charset="0"/>
              </a:rPr>
              <a:t>Although the Computer Science study programmes have constantly attracted intellectually gifted students, I have been able to notice a constant decrease of their involvement and motivation relative to the respective teaching activities. Therefore, starting with the academic year 2010-2011, I have adopted a novel didactic model, which has consistently proved its efficiency relative to the intended teaching activities.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The principles of the novel didactic model are fundamentally related to the experience that I gathered while I was an invited professor at the National University of Ireland, Cork, where I taught several Computer Sciences courses. </a:t>
            </a:r>
            <a:endParaRPr lang="ro-RO" sz="180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Thus, it is necessary for the students to receive the required number of theoretical concepts, which are mandatory for a correct understanding of the discussed problematic. The didactic process should be fundamentally interactive. This way, the students become an integral part of the teaching process, which further mediates the assimilation of relevant knowledge and skills. </a:t>
            </a:r>
            <a:endParaRPr lang="ro-RO" dirty="0"/>
          </a:p>
        </p:txBody>
      </p:sp>
    </p:spTree>
    <p:extLst>
      <p:ext uri="{BB962C8B-B14F-4D97-AF65-F5344CB8AC3E}">
        <p14:creationId xmlns:p14="http://schemas.microsoft.com/office/powerpoint/2010/main" val="24621482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9B1CF021-F99E-4D99-04C9-8C7D1F089645}"/>
              </a:ext>
            </a:extLst>
          </p:cNvPr>
          <p:cNvSpPr>
            <a:spLocks noGrp="1"/>
          </p:cNvSpPr>
          <p:nvPr>
            <p:ph type="title"/>
          </p:nvPr>
        </p:nvSpPr>
        <p:spPr/>
        <p:txBody>
          <a:bodyPr/>
          <a:lstStyle/>
          <a:p>
            <a:r>
              <a:rPr lang="ro-RO" dirty="0" err="1"/>
              <a:t>Plans</a:t>
            </a:r>
            <a:r>
              <a:rPr lang="ro-RO" dirty="0"/>
              <a:t> for </a:t>
            </a:r>
            <a:r>
              <a:rPr lang="ro-RO" dirty="0" err="1"/>
              <a:t>career</a:t>
            </a:r>
            <a:r>
              <a:rPr lang="ro-RO" dirty="0"/>
              <a:t> </a:t>
            </a:r>
            <a:r>
              <a:rPr lang="ro-RO" dirty="0" err="1"/>
              <a:t>development</a:t>
            </a:r>
            <a:r>
              <a:rPr lang="ro-RO" dirty="0"/>
              <a:t> – Didactic </a:t>
            </a:r>
            <a:r>
              <a:rPr lang="ro-RO" dirty="0" err="1"/>
              <a:t>principles</a:t>
            </a:r>
            <a:r>
              <a:rPr lang="ro-RO" dirty="0"/>
              <a:t> (2)</a:t>
            </a:r>
          </a:p>
        </p:txBody>
      </p:sp>
      <p:sp>
        <p:nvSpPr>
          <p:cNvPr id="3" name="Substituent conținut 2">
            <a:extLst>
              <a:ext uri="{FF2B5EF4-FFF2-40B4-BE49-F238E27FC236}">
                <a16:creationId xmlns:a16="http://schemas.microsoft.com/office/drawing/2014/main" id="{09A93FFB-C7C8-1921-54FE-45D32A503AA8}"/>
              </a:ext>
            </a:extLst>
          </p:cNvPr>
          <p:cNvSpPr>
            <a:spLocks noGrp="1"/>
          </p:cNvSpPr>
          <p:nvPr>
            <p:ph idx="1"/>
          </p:nvPr>
        </p:nvSpPr>
        <p:spPr/>
        <p:txBody>
          <a:bodyPr>
            <a:normAutofit fontScale="92500" lnSpcReduction="10000"/>
          </a:bodyPr>
          <a:lstStyle/>
          <a:p>
            <a:r>
              <a:rPr lang="en-US" sz="1800" b="0" i="0" u="none" strike="noStrike" baseline="0" dirty="0">
                <a:solidFill>
                  <a:srgbClr val="000000"/>
                </a:solidFill>
                <a:latin typeface="Calibri" panose="020F0502020204030204" pitchFamily="34" charset="0"/>
              </a:rPr>
              <a:t>The assessment of the acquired knowledge, skills, and competencies is realized through properly designed laboratory work packages. These should slightly </a:t>
            </a:r>
            <a:r>
              <a:rPr lang="ro-RO" sz="1800" b="0" i="0" u="none" strike="noStrike" baseline="0" dirty="0" err="1">
                <a:solidFill>
                  <a:srgbClr val="000000"/>
                </a:solidFill>
                <a:latin typeface="Calibri" panose="020F0502020204030204" pitchFamily="34" charset="0"/>
              </a:rPr>
              <a:t>challenge</a:t>
            </a:r>
            <a:r>
              <a:rPr lang="en-US" sz="1800" b="0" i="0" u="none" strike="noStrike" baseline="0" dirty="0">
                <a:solidFill>
                  <a:srgbClr val="000000"/>
                </a:solidFill>
                <a:latin typeface="Calibri" panose="020F0502020204030204" pitchFamily="34" charset="0"/>
              </a:rPr>
              <a:t> the work capacity of medium level students, which would stimulate the creation and development of relevant computer science thinking patterns.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It is relevant to note that although imposing deadlines regarding the submission of laboratory work packages is generally recommended, extensions may be granted in well justified cases. Additionally, creativity may be stimulated through the formulation of open laboratory work packages, as long as this approach is possible relative to the assessed scientific problematic. </a:t>
            </a:r>
            <a:endParaRPr lang="ro-RO" sz="180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The stimulation of the students’ involvement and proactivity is valued at the highest possible level considering both the traditional and online didactic environments. Thus, I am able to assert, with a certain professional pride, that the consideration of the described didactic model has substantially determined an active online teaching environment during the period of COVID-19 pandemic. More precisely, no discernible decrease of the students’ proactive involvement in the didactic process was apparent during the online teaching activities. </a:t>
            </a:r>
            <a:endParaRPr lang="ro-RO" dirty="0"/>
          </a:p>
        </p:txBody>
      </p:sp>
    </p:spTree>
    <p:extLst>
      <p:ext uri="{BB962C8B-B14F-4D97-AF65-F5344CB8AC3E}">
        <p14:creationId xmlns:p14="http://schemas.microsoft.com/office/powerpoint/2010/main" val="160946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D536F7F-F18D-54E3-9A58-C09A0443539A}"/>
              </a:ext>
            </a:extLst>
          </p:cNvPr>
          <p:cNvSpPr>
            <a:spLocks noGrp="1"/>
          </p:cNvSpPr>
          <p:nvPr>
            <p:ph type="title"/>
          </p:nvPr>
        </p:nvSpPr>
        <p:spPr/>
        <p:txBody>
          <a:bodyPr/>
          <a:lstStyle/>
          <a:p>
            <a:r>
              <a:rPr lang="ro-RO" dirty="0" err="1"/>
              <a:t>Selection</a:t>
            </a:r>
            <a:r>
              <a:rPr lang="ro-RO" dirty="0"/>
              <a:t> of </a:t>
            </a:r>
            <a:r>
              <a:rPr lang="ro-RO" dirty="0" err="1"/>
              <a:t>papers</a:t>
            </a:r>
            <a:r>
              <a:rPr lang="ro-RO" dirty="0"/>
              <a:t> (2)</a:t>
            </a:r>
          </a:p>
        </p:txBody>
      </p:sp>
      <p:sp>
        <p:nvSpPr>
          <p:cNvPr id="3" name="Substituent conținut 2">
            <a:extLst>
              <a:ext uri="{FF2B5EF4-FFF2-40B4-BE49-F238E27FC236}">
                <a16:creationId xmlns:a16="http://schemas.microsoft.com/office/drawing/2014/main" id="{B976F027-57F9-AB42-4782-89BA60C202F3}"/>
              </a:ext>
            </a:extLst>
          </p:cNvPr>
          <p:cNvSpPr>
            <a:spLocks noGrp="1"/>
          </p:cNvSpPr>
          <p:nvPr>
            <p:ph idx="1"/>
          </p:nvPr>
        </p:nvSpPr>
        <p:spPr>
          <a:xfrm>
            <a:off x="1371600" y="1638300"/>
            <a:ext cx="9601200" cy="4228346"/>
          </a:xfrm>
        </p:spPr>
        <p:txBody>
          <a:bodyPr>
            <a:normAutofit lnSpcReduction="10000"/>
          </a:bodyPr>
          <a:lstStyle/>
          <a:p>
            <a:pPr algn="l"/>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R. Bocu, C. </a:t>
            </a:r>
            <a:r>
              <a:rPr lang="en-US" sz="1800" b="0" i="0" u="none" strike="noStrike" baseline="0" dirty="0" err="1">
                <a:solidFill>
                  <a:srgbClr val="000000"/>
                </a:solidFill>
                <a:latin typeface="Calibri" panose="020F0502020204030204" pitchFamily="34" charset="0"/>
              </a:rPr>
              <a:t>Costache</a:t>
            </a:r>
            <a:r>
              <a:rPr lang="en-US" sz="1800" b="0" i="0" u="none" strike="noStrike" baseline="0" dirty="0">
                <a:solidFill>
                  <a:srgbClr val="000000"/>
                </a:solidFill>
                <a:latin typeface="Calibri" panose="020F0502020204030204" pitchFamily="34" charset="0"/>
              </a:rPr>
              <a:t>. </a:t>
            </a:r>
            <a:r>
              <a:rPr lang="en-US" sz="1800" b="1" i="0" u="none" strike="noStrike" baseline="0" dirty="0">
                <a:solidFill>
                  <a:srgbClr val="000000"/>
                </a:solidFill>
                <a:latin typeface="Calibri" panose="020F0502020204030204" pitchFamily="34" charset="0"/>
              </a:rPr>
              <a:t>A Homomorphic Encryption-Based System for Securely Managing Personal Health Metrics Data</a:t>
            </a:r>
            <a:r>
              <a:rPr lang="en-US" sz="1800" b="0" i="0" u="none" strike="noStrike" baseline="0" dirty="0">
                <a:solidFill>
                  <a:srgbClr val="000000"/>
                </a:solidFill>
                <a:latin typeface="Calibri" panose="020F0502020204030204" pitchFamily="34" charset="0"/>
              </a:rPr>
              <a:t>. IBM Journal of Research and Development ISSN 0018-8646, Volume 62, Issue 1, pp. 1:1-1:10, 2018. </a:t>
            </a:r>
          </a:p>
          <a:p>
            <a:r>
              <a:rPr lang="en-US" sz="1800" b="0" i="0" u="none" strike="noStrike" baseline="0" dirty="0">
                <a:solidFill>
                  <a:srgbClr val="000000"/>
                </a:solidFill>
                <a:latin typeface="Calibri" panose="020F0502020204030204" pitchFamily="34" charset="0"/>
              </a:rPr>
              <a:t>R. Bocu, M. </a:t>
            </a:r>
            <a:r>
              <a:rPr lang="en-US" sz="1800" b="0" i="0" u="none" strike="noStrike" baseline="0" dirty="0" err="1">
                <a:solidFill>
                  <a:srgbClr val="000000"/>
                </a:solidFill>
                <a:latin typeface="Calibri" panose="020F0502020204030204" pitchFamily="34" charset="0"/>
              </a:rPr>
              <a:t>Iavich</a:t>
            </a:r>
            <a:r>
              <a:rPr lang="en-US" sz="1800" b="0" i="0" u="none" strike="noStrike" baseline="0" dirty="0">
                <a:solidFill>
                  <a:srgbClr val="000000"/>
                </a:solidFill>
                <a:latin typeface="Calibri" panose="020F0502020204030204" pitchFamily="34" charset="0"/>
              </a:rPr>
              <a:t>, A. </a:t>
            </a:r>
            <a:r>
              <a:rPr lang="en-US" sz="1800" b="0" i="0" u="none" strike="noStrike" baseline="0" dirty="0" err="1">
                <a:solidFill>
                  <a:srgbClr val="000000"/>
                </a:solidFill>
                <a:latin typeface="Calibri" panose="020F0502020204030204" pitchFamily="34" charset="0"/>
              </a:rPr>
              <a:t>Gagnidze</a:t>
            </a:r>
            <a:r>
              <a:rPr lang="en-US" sz="1800" b="0" i="0" u="none" strike="noStrike" baseline="0" dirty="0">
                <a:solidFill>
                  <a:srgbClr val="000000"/>
                </a:solidFill>
                <a:latin typeface="Calibri" panose="020F0502020204030204" pitchFamily="34" charset="0"/>
              </a:rPr>
              <a:t>. </a:t>
            </a:r>
            <a:r>
              <a:rPr lang="en-US" sz="1800" b="1" i="0" u="none" strike="noStrike" baseline="0" dirty="0">
                <a:solidFill>
                  <a:srgbClr val="000000"/>
                </a:solidFill>
                <a:latin typeface="Calibri" panose="020F0502020204030204" pitchFamily="34" charset="0"/>
              </a:rPr>
              <a:t>Real Time Self-developing Cybersecurity Function for 5G</a:t>
            </a:r>
            <a:r>
              <a:rPr lang="en-US" sz="1800" b="0" i="0" u="none" strike="noStrike" baseline="0" dirty="0">
                <a:solidFill>
                  <a:srgbClr val="000000"/>
                </a:solidFill>
                <a:latin typeface="Calibri" panose="020F0502020204030204" pitchFamily="34" charset="0"/>
              </a:rPr>
              <a:t>. Proceedings of the Conference „Advanced Information Networking and Applications”, 2022. </a:t>
            </a:r>
          </a:p>
          <a:p>
            <a:r>
              <a:rPr lang="en-US" sz="1800" b="0" i="0" u="none" strike="noStrike" baseline="0" dirty="0">
                <a:solidFill>
                  <a:srgbClr val="000000"/>
                </a:solidFill>
                <a:latin typeface="Calibri" panose="020F0502020204030204" pitchFamily="34" charset="0"/>
              </a:rPr>
              <a:t>R. Bocu, M. </a:t>
            </a:r>
            <a:r>
              <a:rPr lang="en-US" sz="1800" b="0" i="0" u="none" strike="noStrike" baseline="0" dirty="0" err="1">
                <a:solidFill>
                  <a:srgbClr val="000000"/>
                </a:solidFill>
                <a:latin typeface="Calibri" panose="020F0502020204030204" pitchFamily="34" charset="0"/>
              </a:rPr>
              <a:t>Iavich</a:t>
            </a:r>
            <a:r>
              <a:rPr lang="en-US" sz="1800" b="0" i="0" u="none" strike="noStrike" baseline="0" dirty="0">
                <a:solidFill>
                  <a:srgbClr val="000000"/>
                </a:solidFill>
                <a:latin typeface="Calibri" panose="020F0502020204030204" pitchFamily="34" charset="0"/>
              </a:rPr>
              <a:t>, S. </a:t>
            </a:r>
            <a:r>
              <a:rPr lang="en-US" sz="1800" b="0" i="0" u="none" strike="noStrike" baseline="0" dirty="0" err="1">
                <a:solidFill>
                  <a:srgbClr val="000000"/>
                </a:solidFill>
                <a:latin typeface="Calibri" panose="020F0502020204030204" pitchFamily="34" charset="0"/>
              </a:rPr>
              <a:t>Tabirca</a:t>
            </a:r>
            <a:r>
              <a:rPr lang="en-US" sz="1800" b="0" i="0" u="none" strike="noStrike" baseline="0" dirty="0">
                <a:solidFill>
                  <a:srgbClr val="000000"/>
                </a:solidFill>
                <a:latin typeface="Calibri" panose="020F0502020204030204" pitchFamily="34" charset="0"/>
              </a:rPr>
              <a:t>. </a:t>
            </a:r>
            <a:r>
              <a:rPr lang="en-US" sz="1800" b="1" i="0" u="none" strike="noStrike" baseline="0" dirty="0">
                <a:solidFill>
                  <a:srgbClr val="000000"/>
                </a:solidFill>
                <a:latin typeface="Calibri" panose="020F0502020204030204" pitchFamily="34" charset="0"/>
              </a:rPr>
              <a:t>A Real-Time Intrusion Detection System for Software Defined 5G Networks</a:t>
            </a:r>
            <a:r>
              <a:rPr lang="en-US" sz="1800" b="0" i="0" u="none" strike="noStrike" baseline="0" dirty="0">
                <a:solidFill>
                  <a:srgbClr val="000000"/>
                </a:solidFill>
                <a:latin typeface="Calibri" panose="020F0502020204030204" pitchFamily="34" charset="0"/>
              </a:rPr>
              <a:t>. Proceedings of the Conference „Advanced Information Networking and Applications”, 2021. </a:t>
            </a:r>
          </a:p>
          <a:p>
            <a:r>
              <a:rPr lang="en-US" sz="1800" b="0" i="0" u="none" strike="noStrike" baseline="0" dirty="0">
                <a:solidFill>
                  <a:srgbClr val="000000"/>
                </a:solidFill>
                <a:latin typeface="Calibri" panose="020F0502020204030204" pitchFamily="34" charset="0"/>
              </a:rPr>
              <a:t>R. Bocu, A. </a:t>
            </a:r>
            <a:r>
              <a:rPr lang="en-US" sz="1800" b="0" i="0" u="none" strike="noStrike" baseline="0" dirty="0" err="1">
                <a:solidFill>
                  <a:srgbClr val="000000"/>
                </a:solidFill>
                <a:latin typeface="Calibri" panose="020F0502020204030204" pitchFamily="34" charset="0"/>
              </a:rPr>
              <a:t>Kerestely</a:t>
            </a:r>
            <a:r>
              <a:rPr lang="en-US" sz="1800" b="0" i="0" u="none" strike="noStrike" baseline="0" dirty="0">
                <a:solidFill>
                  <a:srgbClr val="000000"/>
                </a:solidFill>
                <a:latin typeface="Calibri" panose="020F0502020204030204" pitchFamily="34" charset="0"/>
              </a:rPr>
              <a:t>, A. </a:t>
            </a:r>
            <a:r>
              <a:rPr lang="en-US" sz="1800" b="0" i="0" u="none" strike="noStrike" baseline="0" dirty="0" err="1">
                <a:solidFill>
                  <a:srgbClr val="000000"/>
                </a:solidFill>
                <a:latin typeface="Calibri" panose="020F0502020204030204" pitchFamily="34" charset="0"/>
              </a:rPr>
              <a:t>Baicoianu</a:t>
            </a:r>
            <a:r>
              <a:rPr lang="en-US" sz="1800" b="0" i="0" u="none" strike="noStrike" baseline="0" dirty="0">
                <a:solidFill>
                  <a:srgbClr val="000000"/>
                </a:solidFill>
                <a:latin typeface="Calibri" panose="020F0502020204030204" pitchFamily="34" charset="0"/>
              </a:rPr>
              <a:t>. </a:t>
            </a:r>
            <a:r>
              <a:rPr lang="en-US" sz="1800" b="1" i="0" u="none" strike="noStrike" baseline="0" dirty="0">
                <a:solidFill>
                  <a:srgbClr val="000000"/>
                </a:solidFill>
                <a:latin typeface="Calibri" panose="020F0502020204030204" pitchFamily="34" charset="0"/>
              </a:rPr>
              <a:t>A Research Study on Running Machine Learning Algorithms on Big Data with Spark</a:t>
            </a:r>
            <a:r>
              <a:rPr lang="en-US" sz="1800" b="0" i="0" u="none" strike="noStrike" baseline="0" dirty="0">
                <a:solidFill>
                  <a:srgbClr val="000000"/>
                </a:solidFill>
                <a:latin typeface="Calibri" panose="020F0502020204030204" pitchFamily="34" charset="0"/>
              </a:rPr>
              <a:t>. Proceedings of The 14th International Conference on Knowledge Science, Engineering and Management (KSEM), 2021. </a:t>
            </a:r>
            <a:endParaRPr lang="ro-RO" sz="1800" b="0" i="0" u="none" strike="noStrike" baseline="0" dirty="0">
              <a:solidFill>
                <a:srgbClr val="000000"/>
              </a:solidFill>
              <a:latin typeface="Calibri" panose="020F0502020204030204" pitchFamily="34" charset="0"/>
            </a:endParaRPr>
          </a:p>
          <a:p>
            <a:r>
              <a:rPr lang="ro-RO" sz="1800" b="0" i="0" u="none" strike="noStrike" baseline="0" dirty="0">
                <a:solidFill>
                  <a:srgbClr val="000000"/>
                </a:solidFill>
                <a:latin typeface="Calibri" panose="020F0502020204030204" pitchFamily="34" charset="0"/>
              </a:rPr>
              <a:t>C. Costache, O. Machidon, A. Mladin, F. Sandu, R. Bocu. </a:t>
            </a:r>
            <a:r>
              <a:rPr lang="ro-RO" sz="1800" b="1" i="0" u="none" strike="noStrike" baseline="0" dirty="0">
                <a:solidFill>
                  <a:srgbClr val="000000"/>
                </a:solidFill>
                <a:latin typeface="Calibri" panose="020F0502020204030204" pitchFamily="34" charset="0"/>
              </a:rPr>
              <a:t>Software-</a:t>
            </a:r>
            <a:r>
              <a:rPr lang="ro-RO" sz="1800" b="1" i="0" u="none" strike="noStrike" baseline="0" dirty="0" err="1">
                <a:solidFill>
                  <a:srgbClr val="000000"/>
                </a:solidFill>
                <a:latin typeface="Calibri" panose="020F0502020204030204" pitchFamily="34" charset="0"/>
              </a:rPr>
              <a:t>Defined</a:t>
            </a:r>
            <a:r>
              <a:rPr lang="ro-RO" sz="1800" b="1" i="0" u="none" strike="noStrike" baseline="0" dirty="0">
                <a:solidFill>
                  <a:srgbClr val="000000"/>
                </a:solidFill>
                <a:latin typeface="Calibri" panose="020F0502020204030204" pitchFamily="34" charset="0"/>
              </a:rPr>
              <a:t> </a:t>
            </a:r>
            <a:r>
              <a:rPr lang="ro-RO" sz="1800" b="1" i="0" u="none" strike="noStrike" baseline="0" dirty="0" err="1">
                <a:solidFill>
                  <a:srgbClr val="000000"/>
                </a:solidFill>
                <a:latin typeface="Calibri" panose="020F0502020204030204" pitchFamily="34" charset="0"/>
              </a:rPr>
              <a:t>Networking</a:t>
            </a:r>
            <a:r>
              <a:rPr lang="ro-RO" sz="1800" b="1" i="0" u="none" strike="noStrike" baseline="0" dirty="0">
                <a:solidFill>
                  <a:srgbClr val="000000"/>
                </a:solidFill>
                <a:latin typeface="Calibri" panose="020F0502020204030204" pitchFamily="34" charset="0"/>
              </a:rPr>
              <a:t> of Linux </a:t>
            </a:r>
            <a:r>
              <a:rPr lang="ro-RO" sz="1800" b="1" i="0" u="none" strike="noStrike" baseline="0" dirty="0" err="1">
                <a:solidFill>
                  <a:srgbClr val="000000"/>
                </a:solidFill>
                <a:latin typeface="Calibri" panose="020F0502020204030204" pitchFamily="34" charset="0"/>
              </a:rPr>
              <a:t>Containers</a:t>
            </a:r>
            <a:r>
              <a:rPr lang="ro-RO" sz="1800" b="0" i="0" u="none" strike="noStrike" baseline="0" dirty="0">
                <a:solidFill>
                  <a:srgbClr val="000000"/>
                </a:solidFill>
                <a:latin typeface="Calibri" panose="020F0502020204030204" pitchFamily="34" charset="0"/>
              </a:rPr>
              <a:t>. IEEE Computer Society </a:t>
            </a:r>
            <a:r>
              <a:rPr lang="ro-RO" sz="1800" b="0" i="0" u="none" strike="noStrike" baseline="0" dirty="0" err="1">
                <a:solidFill>
                  <a:srgbClr val="000000"/>
                </a:solidFill>
                <a:latin typeface="Calibri" panose="020F0502020204030204" pitchFamily="34" charset="0"/>
              </a:rPr>
              <a:t>RoEduNet</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Conference</a:t>
            </a:r>
            <a:r>
              <a:rPr lang="ro-RO" sz="1800" b="0" i="0" u="none" strike="noStrike" baseline="0" dirty="0">
                <a:solidFill>
                  <a:srgbClr val="000000"/>
                </a:solidFill>
                <a:latin typeface="Calibri" panose="020F0502020204030204" pitchFamily="34" charset="0"/>
              </a:rPr>
              <a:t>, 2014. </a:t>
            </a:r>
          </a:p>
          <a:p>
            <a:endParaRPr lang="ro-RO" dirty="0"/>
          </a:p>
        </p:txBody>
      </p:sp>
    </p:spTree>
    <p:extLst>
      <p:ext uri="{BB962C8B-B14F-4D97-AF65-F5344CB8AC3E}">
        <p14:creationId xmlns:p14="http://schemas.microsoft.com/office/powerpoint/2010/main" val="21567468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5ED47BA-C20E-84B6-CDDF-70E85F588EFE}"/>
              </a:ext>
            </a:extLst>
          </p:cNvPr>
          <p:cNvSpPr>
            <a:spLocks noGrp="1"/>
          </p:cNvSpPr>
          <p:nvPr>
            <p:ph type="title"/>
          </p:nvPr>
        </p:nvSpPr>
        <p:spPr/>
        <p:txBody>
          <a:bodyPr/>
          <a:lstStyle/>
          <a:p>
            <a:r>
              <a:rPr lang="ro-RO" dirty="0" err="1"/>
              <a:t>Plans</a:t>
            </a:r>
            <a:r>
              <a:rPr lang="ro-RO" dirty="0"/>
              <a:t> for </a:t>
            </a:r>
            <a:r>
              <a:rPr lang="ro-RO" dirty="0" err="1"/>
              <a:t>career</a:t>
            </a:r>
            <a:r>
              <a:rPr lang="ro-RO" dirty="0"/>
              <a:t> </a:t>
            </a:r>
            <a:r>
              <a:rPr lang="ro-RO" dirty="0" err="1"/>
              <a:t>development</a:t>
            </a:r>
            <a:r>
              <a:rPr lang="ro-RO" dirty="0"/>
              <a:t> – Didactic </a:t>
            </a:r>
            <a:r>
              <a:rPr lang="ro-RO" dirty="0" err="1"/>
              <a:t>outcomes</a:t>
            </a:r>
            <a:endParaRPr lang="ro-RO" dirty="0"/>
          </a:p>
        </p:txBody>
      </p:sp>
      <p:sp>
        <p:nvSpPr>
          <p:cNvPr id="3" name="Substituent conținut 2">
            <a:extLst>
              <a:ext uri="{FF2B5EF4-FFF2-40B4-BE49-F238E27FC236}">
                <a16:creationId xmlns:a16="http://schemas.microsoft.com/office/drawing/2014/main" id="{65EE5259-0EA3-9717-F102-1D4260CF0BDF}"/>
              </a:ext>
            </a:extLst>
          </p:cNvPr>
          <p:cNvSpPr>
            <a:spLocks noGrp="1"/>
          </p:cNvSpPr>
          <p:nvPr>
            <p:ph idx="1"/>
          </p:nvPr>
        </p:nvSpPr>
        <p:spPr/>
        <p:txBody>
          <a:bodyPr>
            <a:normAutofit fontScale="85000" lnSpcReduction="10000"/>
          </a:bodyPr>
          <a:lstStyle/>
          <a:p>
            <a:r>
              <a:rPr lang="en-US" sz="1800" b="0" i="0" u="none" strike="noStrike" baseline="0" dirty="0">
                <a:solidFill>
                  <a:srgbClr val="000000"/>
                </a:solidFill>
                <a:latin typeface="Calibri" panose="020F0502020204030204" pitchFamily="34" charset="0"/>
              </a:rPr>
              <a:t>Considering the presented didactic strategy, it can be asserted that, on average, 95% of the students obtain passing grades relative to the proposed laboratory work packages. Moreover, more than 90% of the enrolled students obtain passing grades concerning the overall course marks, while more than 50% of the enrolled students obtain at least 7.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Additionally, it is important to note that more than 50% of the enrolled students generally obtain marks that belong to the range [7,…,10], although the evaluation of the respective laboratory work packages was rigorous.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It is very important to assert that students have generally</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and</a:t>
            </a:r>
            <a:r>
              <a:rPr lang="ro-RO" sz="1800" b="0" i="0" u="none" strike="noStrike" baseline="0" dirty="0">
                <a:solidFill>
                  <a:srgbClr val="000000"/>
                </a:solidFill>
                <a:latin typeface="Calibri" panose="020F0502020204030204" pitchFamily="34" charset="0"/>
              </a:rPr>
              <a:t> </a:t>
            </a:r>
            <a:r>
              <a:rPr lang="ro-RO" sz="1800" b="0" i="0" u="none" strike="noStrike" baseline="0" dirty="0" err="1">
                <a:solidFill>
                  <a:srgbClr val="000000"/>
                </a:solidFill>
                <a:latin typeface="Calibri" panose="020F0502020204030204" pitchFamily="34" charset="0"/>
              </a:rPr>
              <a:t>intensely</a:t>
            </a:r>
            <a:r>
              <a:rPr lang="en-US" sz="1800" b="0" i="0" u="none" strike="noStrike" baseline="0" dirty="0">
                <a:solidFill>
                  <a:srgbClr val="000000"/>
                </a:solidFill>
                <a:latin typeface="Calibri" panose="020F0502020204030204" pitchFamily="34" charset="0"/>
              </a:rPr>
              <a:t> asked for my supervision relative to their BSc and MSc graduation theses. Thus, on overage, I supervise approximately 50 BSc and MSc students each year. This is fundamentally an unusually high number of supervised BSc and MSc students. Additionally, the list of supervised BSc and MSc students may be consulted at the following web page: </a:t>
            </a:r>
            <a:r>
              <a:rPr lang="en-US" sz="1800" b="0" i="0" u="none" strike="noStrike" baseline="0" dirty="0">
                <a:solidFill>
                  <a:srgbClr val="000000"/>
                </a:solidFill>
                <a:latin typeface="Calibri" panose="020F0502020204030204" pitchFamily="34" charset="0"/>
                <a:hlinkClick r:id="rId2"/>
              </a:rPr>
              <a:t>https://www.razvanbocu.bocu.ro/?page_id=78</a:t>
            </a:r>
            <a:r>
              <a:rPr lang="ro-RO" sz="1800" b="0" i="0" u="none" strike="noStrike" baseline="0" dirty="0">
                <a:solidFill>
                  <a:srgbClr val="000000"/>
                </a:solidFill>
                <a:latin typeface="Calibri" panose="020F0502020204030204" pitchFamily="34" charset="0"/>
              </a:rPr>
              <a:t> </a:t>
            </a:r>
            <a:r>
              <a:rPr lang="en-US" sz="1800" b="0" i="0" u="none" strike="noStrike" baseline="0" dirty="0">
                <a:solidFill>
                  <a:srgbClr val="000000"/>
                </a:solidFill>
                <a:latin typeface="Calibri" panose="020F0502020204030204" pitchFamily="34" charset="0"/>
              </a:rPr>
              <a:t>.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Moreover, it was empirically demonstrated that the proposed didactic approach optimized the intellectual and practical real-world performance of talented students, while the less gifted students, who would not have been able to obtain 5, actually achieved a passing score. Therefore, this empirically validated didactic strategy will be continuously enhanced and optimized with the latest proper modalities and techniques, which would sustain the efficient intellectual and professional development of the respective computer science students. </a:t>
            </a:r>
            <a:endParaRPr lang="ro-RO" dirty="0"/>
          </a:p>
        </p:txBody>
      </p:sp>
    </p:spTree>
    <p:extLst>
      <p:ext uri="{BB962C8B-B14F-4D97-AF65-F5344CB8AC3E}">
        <p14:creationId xmlns:p14="http://schemas.microsoft.com/office/powerpoint/2010/main" val="33165395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260120C-B9EF-D8C1-20C6-5F7E6E920541}"/>
              </a:ext>
            </a:extLst>
          </p:cNvPr>
          <p:cNvSpPr>
            <a:spLocks noGrp="1"/>
          </p:cNvSpPr>
          <p:nvPr>
            <p:ph type="title"/>
          </p:nvPr>
        </p:nvSpPr>
        <p:spPr/>
        <p:txBody>
          <a:bodyPr/>
          <a:lstStyle/>
          <a:p>
            <a:r>
              <a:rPr lang="ro-RO" dirty="0" err="1"/>
              <a:t>Current</a:t>
            </a:r>
            <a:r>
              <a:rPr lang="ro-RO" dirty="0"/>
              <a:t> </a:t>
            </a:r>
            <a:r>
              <a:rPr lang="ro-RO" dirty="0" err="1"/>
              <a:t>scientific</a:t>
            </a:r>
            <a:r>
              <a:rPr lang="ro-RO" dirty="0"/>
              <a:t> </a:t>
            </a:r>
            <a:r>
              <a:rPr lang="ro-RO" dirty="0" err="1"/>
              <a:t>activities</a:t>
            </a:r>
            <a:r>
              <a:rPr lang="ro-RO" dirty="0"/>
              <a:t> (1)</a:t>
            </a:r>
          </a:p>
        </p:txBody>
      </p:sp>
      <p:sp>
        <p:nvSpPr>
          <p:cNvPr id="3" name="Substituent conținut 2">
            <a:extLst>
              <a:ext uri="{FF2B5EF4-FFF2-40B4-BE49-F238E27FC236}">
                <a16:creationId xmlns:a16="http://schemas.microsoft.com/office/drawing/2014/main" id="{5AB539CF-C0E1-A43D-0817-95D3E6F8DBAE}"/>
              </a:ext>
            </a:extLst>
          </p:cNvPr>
          <p:cNvSpPr>
            <a:spLocks noGrp="1"/>
          </p:cNvSpPr>
          <p:nvPr>
            <p:ph idx="1"/>
          </p:nvPr>
        </p:nvSpPr>
        <p:spPr/>
        <p:txBody>
          <a:bodyPr>
            <a:normAutofit/>
          </a:bodyPr>
          <a:lstStyle/>
          <a:p>
            <a:r>
              <a:rPr lang="en-US" sz="1800" b="0" i="0" u="none" strike="noStrike" baseline="0" dirty="0">
                <a:solidFill>
                  <a:srgbClr val="000000"/>
                </a:solidFill>
                <a:latin typeface="Calibri" panose="020F0502020204030204" pitchFamily="34" charset="0"/>
              </a:rPr>
              <a:t>I am part of the reviewers’ board of numerous highly ranked and prestigious Web of Science/Clarivate journals. Thus, a brief selection includes “Journal of Network and Computer Applications”, “IEEE Transactions on Dependable and Secure Computing”, “IEEE Access”, “International Journal of Computers Communications &amp; Control”. </a:t>
            </a:r>
            <a:endParaRPr lang="ro-RO" sz="1800" b="0" i="0" u="none" strike="noStrike" baseline="0" dirty="0">
              <a:solidFill>
                <a:srgbClr val="000000"/>
              </a:solidFill>
              <a:latin typeface="Calibri" panose="020F0502020204030204" pitchFamily="34" charset="0"/>
            </a:endParaRPr>
          </a:p>
          <a:p>
            <a:pPr algn="l"/>
            <a:r>
              <a:rPr lang="en-US" sz="1800" b="0" i="0" u="none" strike="noStrike" baseline="0" dirty="0">
                <a:solidFill>
                  <a:srgbClr val="000000"/>
                </a:solidFill>
                <a:latin typeface="Calibri" panose="020F0502020204030204" pitchFamily="34" charset="0"/>
              </a:rPr>
              <a:t>I have submitted scientific research projects proposals, and consequently won the respective financing, in the realm of significant project calls organized by important organizations. Thus, I have won, through a strictly competitive procedure, the</a:t>
            </a:r>
            <a:r>
              <a:rPr lang="ro-RO" sz="1800" b="0" i="0" u="none" strike="noStrike" baseline="0" dirty="0">
                <a:solidFill>
                  <a:srgbClr val="000000"/>
                </a:solidFill>
                <a:latin typeface="Calibri" panose="020F0502020204030204" pitchFamily="34" charset="0"/>
              </a:rPr>
              <a:t> </a:t>
            </a:r>
            <a:r>
              <a:rPr lang="en-US" sz="1800" b="0" i="0" u="none" strike="noStrike" baseline="0" dirty="0">
                <a:latin typeface="Calibri" panose="020F0502020204030204" pitchFamily="34" charset="0"/>
              </a:rPr>
              <a:t>financing that sustained my PhD research activity.</a:t>
            </a:r>
            <a:r>
              <a:rPr lang="ro-RO" sz="1800" b="0" i="0" u="none" strike="noStrike" baseline="0" dirty="0">
                <a:latin typeface="Calibri" panose="020F0502020204030204" pitchFamily="34" charset="0"/>
              </a:rPr>
              <a:t> The </a:t>
            </a:r>
            <a:r>
              <a:rPr lang="ro-RO" sz="1800" b="0" i="0" u="none" strike="noStrike" baseline="0" dirty="0" err="1">
                <a:latin typeface="Calibri" panose="020F0502020204030204" pitchFamily="34" charset="0"/>
              </a:rPr>
              <a:t>funder</a:t>
            </a:r>
            <a:r>
              <a:rPr lang="ro-RO" sz="1800" b="0" i="0" u="none" strike="noStrike" baseline="0" dirty="0">
                <a:latin typeface="Calibri" panose="020F0502020204030204" pitchFamily="34" charset="0"/>
              </a:rPr>
              <a:t> </a:t>
            </a:r>
            <a:r>
              <a:rPr lang="ro-RO" sz="1800" b="0" i="0" u="none" strike="noStrike" baseline="0" dirty="0" err="1">
                <a:latin typeface="Calibri" panose="020F0502020204030204" pitchFamily="34" charset="0"/>
              </a:rPr>
              <a:t>was</a:t>
            </a:r>
            <a:r>
              <a:rPr lang="ro-RO" sz="1800" b="0" i="0" u="none" strike="noStrike" baseline="0" dirty="0">
                <a:latin typeface="Calibri" panose="020F0502020204030204" pitchFamily="34" charset="0"/>
              </a:rPr>
              <a:t> </a:t>
            </a:r>
            <a:r>
              <a:rPr lang="en-US" sz="1800" b="0" i="0" u="none" strike="noStrike" baseline="0" dirty="0">
                <a:solidFill>
                  <a:srgbClr val="000000"/>
                </a:solidFill>
                <a:latin typeface="Calibri" panose="020F0502020204030204" pitchFamily="34" charset="0"/>
              </a:rPr>
              <a:t>the Government of Ireland. </a:t>
            </a:r>
            <a:endParaRPr lang="ro-RO" sz="1800" b="0" i="0" u="none" strike="noStrike" baseline="0" dirty="0">
              <a:solidFill>
                <a:srgbClr val="000000"/>
              </a:solidFill>
              <a:latin typeface="Calibri" panose="020F0502020204030204" pitchFamily="34" charset="0"/>
            </a:endParaRPr>
          </a:p>
          <a:p>
            <a:pPr algn="l"/>
            <a:r>
              <a:rPr lang="en-US" sz="1800" b="0" i="0" u="none" strike="noStrike" baseline="0" dirty="0">
                <a:solidFill>
                  <a:srgbClr val="000000"/>
                </a:solidFill>
                <a:latin typeface="Calibri" panose="020F0502020204030204" pitchFamily="34" charset="0"/>
              </a:rPr>
              <a:t>Moreover, I was awarded the financing for an advanced scientific research project under the auspices of NATO. The project addresses a fundamental topic concerning the continued assurance of data security, even relative to the advent of quantum computers. The identification of this project is “</a:t>
            </a:r>
            <a:r>
              <a:rPr lang="en-US" sz="1800" b="1" i="0" u="none" strike="noStrike" baseline="0" dirty="0">
                <a:solidFill>
                  <a:srgbClr val="000000"/>
                </a:solidFill>
                <a:latin typeface="Calibri" panose="020F0502020204030204" pitchFamily="34" charset="0"/>
              </a:rPr>
              <a:t>NATO SPS G7394 - Post-quantum Digital Signature using </a:t>
            </a:r>
            <a:r>
              <a:rPr lang="en-US" sz="1800" b="1" i="0" u="none" strike="noStrike" baseline="0" dirty="0" err="1">
                <a:solidFill>
                  <a:srgbClr val="000000"/>
                </a:solidFill>
                <a:latin typeface="Calibri" panose="020F0502020204030204" pitchFamily="34" charset="0"/>
              </a:rPr>
              <a:t>Verkle</a:t>
            </a:r>
            <a:r>
              <a:rPr lang="en-US" sz="1800" b="1" i="0" u="none" strike="noStrike" baseline="0" dirty="0">
                <a:solidFill>
                  <a:srgbClr val="000000"/>
                </a:solidFill>
                <a:latin typeface="Calibri" panose="020F0502020204030204" pitchFamily="34" charset="0"/>
              </a:rPr>
              <a:t> Trees</a:t>
            </a:r>
            <a:r>
              <a:rPr lang="en-US" sz="1800" b="0" i="0" u="none" strike="noStrike" baseline="0" dirty="0">
                <a:solidFill>
                  <a:srgbClr val="000000"/>
                </a:solidFill>
                <a:latin typeface="Calibri" panose="020F0502020204030204" pitchFamily="34" charset="0"/>
              </a:rPr>
              <a:t>”. </a:t>
            </a:r>
          </a:p>
          <a:p>
            <a:pPr algn="l"/>
            <a:endParaRPr lang="en-US" sz="1800" b="0" i="0" u="none" strike="noStrike" baseline="0" dirty="0">
              <a:solidFill>
                <a:srgbClr val="000000"/>
              </a:solidFill>
              <a:latin typeface="Calibri" panose="020F0502020204030204" pitchFamily="34" charset="0"/>
            </a:endParaRPr>
          </a:p>
          <a:p>
            <a:endParaRPr lang="en-US" sz="1800" b="0" i="0" u="none" strike="noStrike" baseline="0" dirty="0">
              <a:solidFill>
                <a:srgbClr val="000000"/>
              </a:solidFill>
              <a:latin typeface="Calibri" panose="020F0502020204030204" pitchFamily="34" charset="0"/>
            </a:endParaRPr>
          </a:p>
          <a:p>
            <a:endParaRPr lang="ro-RO" dirty="0"/>
          </a:p>
        </p:txBody>
      </p:sp>
    </p:spTree>
    <p:extLst>
      <p:ext uri="{BB962C8B-B14F-4D97-AF65-F5344CB8AC3E}">
        <p14:creationId xmlns:p14="http://schemas.microsoft.com/office/powerpoint/2010/main" val="8793181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1105B757-84BE-84A5-81F8-E57C91008090}"/>
              </a:ext>
            </a:extLst>
          </p:cNvPr>
          <p:cNvSpPr>
            <a:spLocks noGrp="1"/>
          </p:cNvSpPr>
          <p:nvPr>
            <p:ph type="title"/>
          </p:nvPr>
        </p:nvSpPr>
        <p:spPr/>
        <p:txBody>
          <a:bodyPr/>
          <a:lstStyle/>
          <a:p>
            <a:r>
              <a:rPr lang="ro-RO" dirty="0" err="1"/>
              <a:t>Current</a:t>
            </a:r>
            <a:r>
              <a:rPr lang="ro-RO" dirty="0"/>
              <a:t> </a:t>
            </a:r>
            <a:r>
              <a:rPr lang="ro-RO" dirty="0" err="1"/>
              <a:t>scientific</a:t>
            </a:r>
            <a:r>
              <a:rPr lang="ro-RO" dirty="0"/>
              <a:t> </a:t>
            </a:r>
            <a:r>
              <a:rPr lang="ro-RO" dirty="0" err="1"/>
              <a:t>activities</a:t>
            </a:r>
            <a:r>
              <a:rPr lang="ro-RO" dirty="0"/>
              <a:t> (2)</a:t>
            </a:r>
          </a:p>
        </p:txBody>
      </p:sp>
      <p:sp>
        <p:nvSpPr>
          <p:cNvPr id="3" name="Substituent conținut 2">
            <a:extLst>
              <a:ext uri="{FF2B5EF4-FFF2-40B4-BE49-F238E27FC236}">
                <a16:creationId xmlns:a16="http://schemas.microsoft.com/office/drawing/2014/main" id="{F2101571-118A-E5BD-CB8F-0B0E0B5FB9CC}"/>
              </a:ext>
            </a:extLst>
          </p:cNvPr>
          <p:cNvSpPr>
            <a:spLocks noGrp="1"/>
          </p:cNvSpPr>
          <p:nvPr>
            <p:ph idx="1"/>
          </p:nvPr>
        </p:nvSpPr>
        <p:spPr/>
        <p:txBody>
          <a:bodyPr>
            <a:normAutofit/>
          </a:bodyPr>
          <a:lstStyle/>
          <a:p>
            <a:r>
              <a:rPr lang="en-US" sz="1800" b="0" i="0" u="none" strike="noStrike" baseline="0" dirty="0">
                <a:solidFill>
                  <a:srgbClr val="000000"/>
                </a:solidFill>
                <a:latin typeface="Calibri" panose="020F0502020204030204" pitchFamily="34" charset="0"/>
              </a:rPr>
              <a:t>During the period October 2007-October 2010, I have been an invited Professor at the National University of Ireland, Cork, in the Department of Computer Science. There, I conducted didactic activities relative to courses and laboratories/practical work packages. It is relevant to note that this university is placed among the first 200 best universities in the world.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I founded and I have supervised the activity of the research group “High Performance and Cloud Computing”, which functions under the auspices of </a:t>
            </a:r>
            <a:r>
              <a:rPr lang="en-US" sz="1800" b="0" i="0" u="none" strike="noStrike" baseline="0" dirty="0" err="1">
                <a:solidFill>
                  <a:srgbClr val="000000"/>
                </a:solidFill>
                <a:latin typeface="Calibri" panose="020F0502020204030204" pitchFamily="34" charset="0"/>
              </a:rPr>
              <a:t>Transilvania</a:t>
            </a:r>
            <a:r>
              <a:rPr lang="en-US" sz="1800" b="0" i="0" u="none" strike="noStrike" baseline="0" dirty="0">
                <a:solidFill>
                  <a:srgbClr val="000000"/>
                </a:solidFill>
                <a:latin typeface="Calibri" panose="020F0502020204030204" pitchFamily="34" charset="0"/>
              </a:rPr>
              <a:t> University of Brasov, Romania. Thus, a brief description of this scientific research group is provided on the official University website: </a:t>
            </a:r>
            <a:r>
              <a:rPr lang="en-US" sz="1800" b="1" i="0" u="none" strike="noStrike" baseline="0" dirty="0">
                <a:solidFill>
                  <a:srgbClr val="0070C0"/>
                </a:solidFill>
                <a:latin typeface="Calibri" panose="020F0502020204030204" pitchFamily="34" charset="0"/>
                <a:hlinkClick r:id="rId2">
                  <a:extLst>
                    <a:ext uri="{A12FA001-AC4F-418D-AE19-62706E023703}">
                      <ahyp:hlinkClr xmlns:ahyp="http://schemas.microsoft.com/office/drawing/2018/hyperlinkcolor" val="tx"/>
                    </a:ext>
                  </a:extLst>
                </a:hlinkClick>
              </a:rPr>
              <a:t>HPCC Scientific Research Group</a:t>
            </a:r>
            <a:r>
              <a:rPr lang="en-US" sz="1800" b="0" i="0" u="none" strike="noStrike" baseline="0" dirty="0">
                <a:solidFill>
                  <a:srgbClr val="000000"/>
                </a:solidFill>
                <a:latin typeface="Calibri" panose="020F0502020204030204" pitchFamily="34" charset="0"/>
              </a:rPr>
              <a:t> .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This research group has conducted an intense scientific activity considering the defined research scope, which produced papers published in peer reviewed Web of Science/Clarivate journals, and also in prestigious conferences that are indexed in CORE (</a:t>
            </a:r>
            <a:r>
              <a:rPr lang="en-US" sz="1800" b="0" i="0" u="none" strike="noStrike" baseline="0" dirty="0">
                <a:solidFill>
                  <a:srgbClr val="000000"/>
                </a:solidFill>
                <a:latin typeface="Calibri" panose="020F0502020204030204" pitchFamily="34" charset="0"/>
                <a:hlinkClick r:id="rId3"/>
              </a:rPr>
              <a:t>https://portal.core.edu.au/conf-ranks/</a:t>
            </a:r>
            <a:r>
              <a:rPr lang="en-US" sz="1800" b="0" i="0" u="none" strike="noStrike" baseline="0" dirty="0">
                <a:solidFill>
                  <a:srgbClr val="000000"/>
                </a:solidFill>
                <a:latin typeface="Calibri" panose="020F0502020204030204" pitchFamily="34" charset="0"/>
              </a:rPr>
              <a:t>). </a:t>
            </a:r>
          </a:p>
          <a:p>
            <a:endParaRPr lang="en-US" sz="1800" b="0" i="0" u="none" strike="noStrike" baseline="0" dirty="0">
              <a:solidFill>
                <a:srgbClr val="000000"/>
              </a:solidFill>
              <a:latin typeface="Calibri" panose="020F0502020204030204" pitchFamily="34" charset="0"/>
            </a:endParaRPr>
          </a:p>
          <a:p>
            <a:endParaRPr lang="en-US" sz="1800" b="0" i="0" u="none" strike="noStrike" baseline="0" dirty="0">
              <a:solidFill>
                <a:srgbClr val="000000"/>
              </a:solidFill>
              <a:latin typeface="Calibri" panose="020F0502020204030204" pitchFamily="34" charset="0"/>
            </a:endParaRPr>
          </a:p>
          <a:p>
            <a:endParaRPr lang="ro-RO" dirty="0"/>
          </a:p>
        </p:txBody>
      </p:sp>
    </p:spTree>
    <p:extLst>
      <p:ext uri="{BB962C8B-B14F-4D97-AF65-F5344CB8AC3E}">
        <p14:creationId xmlns:p14="http://schemas.microsoft.com/office/powerpoint/2010/main" val="23419039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BB587B5-2439-FA71-992E-CA8D3BC28990}"/>
              </a:ext>
            </a:extLst>
          </p:cNvPr>
          <p:cNvSpPr>
            <a:spLocks noGrp="1"/>
          </p:cNvSpPr>
          <p:nvPr>
            <p:ph type="title"/>
          </p:nvPr>
        </p:nvSpPr>
        <p:spPr/>
        <p:txBody>
          <a:bodyPr/>
          <a:lstStyle/>
          <a:p>
            <a:r>
              <a:rPr lang="ro-RO" dirty="0" err="1"/>
              <a:t>Current</a:t>
            </a:r>
            <a:r>
              <a:rPr lang="ro-RO" dirty="0"/>
              <a:t> </a:t>
            </a:r>
            <a:r>
              <a:rPr lang="ro-RO" dirty="0" err="1"/>
              <a:t>scientific</a:t>
            </a:r>
            <a:r>
              <a:rPr lang="ro-RO" dirty="0"/>
              <a:t> </a:t>
            </a:r>
            <a:r>
              <a:rPr lang="ro-RO" dirty="0" err="1"/>
              <a:t>activities</a:t>
            </a:r>
            <a:r>
              <a:rPr lang="ro-RO" dirty="0"/>
              <a:t> (3)</a:t>
            </a:r>
          </a:p>
        </p:txBody>
      </p:sp>
      <p:sp>
        <p:nvSpPr>
          <p:cNvPr id="3" name="Substituent conținut 2">
            <a:extLst>
              <a:ext uri="{FF2B5EF4-FFF2-40B4-BE49-F238E27FC236}">
                <a16:creationId xmlns:a16="http://schemas.microsoft.com/office/drawing/2014/main" id="{F0B82096-918B-8A56-40B3-F2E41EAB3981}"/>
              </a:ext>
            </a:extLst>
          </p:cNvPr>
          <p:cNvSpPr>
            <a:spLocks noGrp="1"/>
          </p:cNvSpPr>
          <p:nvPr>
            <p:ph idx="1"/>
          </p:nvPr>
        </p:nvSpPr>
        <p:spPr/>
        <p:txBody>
          <a:bodyPr>
            <a:normAutofit fontScale="92500" lnSpcReduction="10000"/>
          </a:bodyPr>
          <a:lstStyle/>
          <a:p>
            <a:r>
              <a:rPr lang="en-US" sz="1800" b="0" i="0" u="none" strike="noStrike" baseline="0" dirty="0">
                <a:solidFill>
                  <a:srgbClr val="000000"/>
                </a:solidFill>
                <a:latin typeface="Calibri" panose="020F0502020204030204" pitchFamily="34" charset="0"/>
              </a:rPr>
              <a:t>I have been a member of several doctoral evaluation committees, which assessed the quality of the reported PhD research works, and related PhD theses. The last such participation was in Lithuania, in the Department of Computer Science at Kaunas Institute of Technology.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I have proposed and supervised a special issue in the realm of the Clarivate journal “Symmetry” (</a:t>
            </a:r>
            <a:r>
              <a:rPr lang="en-US" sz="1800" b="0" i="0" u="none" strike="noStrike" baseline="0" dirty="0">
                <a:solidFill>
                  <a:srgbClr val="000000"/>
                </a:solidFill>
                <a:latin typeface="Calibri" panose="020F0502020204030204" pitchFamily="34" charset="0"/>
                <a:hlinkClick r:id="rId2"/>
              </a:rPr>
              <a:t>https://www.mdpi.com/journal/symmetry</a:t>
            </a:r>
            <a:r>
              <a:rPr lang="en-US" sz="1800" b="0" i="0" u="none" strike="noStrike" baseline="0" dirty="0">
                <a:solidFill>
                  <a:srgbClr val="000000"/>
                </a:solidFill>
                <a:latin typeface="Calibri" panose="020F0502020204030204" pitchFamily="34" charset="0"/>
              </a:rPr>
              <a:t>). </a:t>
            </a:r>
            <a:endParaRPr lang="ro-RO" sz="1800" b="0" i="0" u="none" strike="noStrike" baseline="0" dirty="0">
              <a:solidFill>
                <a:srgbClr val="000000"/>
              </a:solidFill>
              <a:latin typeface="Calibri" panose="020F0502020204030204" pitchFamily="34" charset="0"/>
            </a:endParaRPr>
          </a:p>
          <a:p>
            <a:pPr algn="l"/>
            <a:r>
              <a:rPr lang="en-US" sz="1800" b="0" i="0" u="none" strike="noStrike" baseline="0" dirty="0">
                <a:solidFill>
                  <a:srgbClr val="000000"/>
                </a:solidFill>
                <a:latin typeface="Calibri" panose="020F0502020204030204" pitchFamily="34" charset="0"/>
              </a:rPr>
              <a:t>I have continuously cultivated the links with the relevant industry partners. Thus, since 2010, I have collaborated with General </a:t>
            </a:r>
            <a:r>
              <a:rPr lang="ro-RO" sz="1800" b="0" i="0" u="none" strike="noStrike" baseline="0" dirty="0">
                <a:latin typeface="Calibri" panose="020F0502020204030204" pitchFamily="34" charset="0"/>
              </a:rPr>
              <a:t>Magic </a:t>
            </a:r>
            <a:r>
              <a:rPr lang="ro-RO" sz="1800" b="0" i="0" u="none" strike="noStrike" baseline="0" dirty="0" err="1">
                <a:latin typeface="Calibri" panose="020F0502020204030204" pitchFamily="34" charset="0"/>
              </a:rPr>
              <a:t>Brasov</a:t>
            </a:r>
            <a:r>
              <a:rPr lang="ro-RO" sz="1800" b="0" i="0" u="none" strike="noStrike" baseline="0" dirty="0">
                <a:latin typeface="Calibri" panose="020F0502020204030204" pitchFamily="34" charset="0"/>
              </a:rPr>
              <a:t>, Siemens </a:t>
            </a:r>
            <a:r>
              <a:rPr lang="ro-RO" sz="1800" b="0" i="0" u="none" strike="noStrike" baseline="0" dirty="0" err="1">
                <a:latin typeface="Calibri" panose="020F0502020204030204" pitchFamily="34" charset="0"/>
              </a:rPr>
              <a:t>Corporate</a:t>
            </a:r>
            <a:r>
              <a:rPr lang="ro-RO" sz="1800" b="0" i="0" u="none" strike="noStrike" baseline="0" dirty="0">
                <a:latin typeface="Calibri" panose="020F0502020204030204" pitchFamily="34" charset="0"/>
              </a:rPr>
              <a:t> Technology,</a:t>
            </a:r>
            <a:r>
              <a:rPr lang="ro-RO" sz="1800" dirty="0">
                <a:solidFill>
                  <a:srgbClr val="000000"/>
                </a:solidFill>
                <a:latin typeface="Calibri" panose="020F0502020204030204" pitchFamily="34" charset="0"/>
              </a:rPr>
              <a:t> In</a:t>
            </a:r>
            <a:r>
              <a:rPr lang="en-US" sz="1800" b="0" i="0" u="none" strike="noStrike" baseline="0" dirty="0">
                <a:solidFill>
                  <a:srgbClr val="000000"/>
                </a:solidFill>
                <a:latin typeface="Calibri" panose="020F0502020204030204" pitchFamily="34" charset="0"/>
              </a:rPr>
              <a:t>-Tech Engineering Services, and Siemens Industry Software. Considering the scope of these collaborations, I have conducted relevant scientific research projects, with outcomes that were considered by the relevant industry actors, while the results were published in peer reviewed journals. The relevant papers are enumerated, and some of them are presented in </a:t>
            </a:r>
            <a:r>
              <a:rPr lang="en-US" sz="1800" b="1" i="0" u="none" strike="noStrike" baseline="0" dirty="0">
                <a:solidFill>
                  <a:srgbClr val="000000"/>
                </a:solidFill>
                <a:latin typeface="Calibri" panose="020F0502020204030204" pitchFamily="34" charset="0"/>
              </a:rPr>
              <a:t>section B-</a:t>
            </a:r>
            <a:r>
              <a:rPr lang="en-US" sz="1800" b="1" i="0" u="none" strike="noStrike" baseline="0" dirty="0" err="1">
                <a:solidFill>
                  <a:srgbClr val="000000"/>
                </a:solidFill>
                <a:latin typeface="Calibri" panose="020F0502020204030204" pitchFamily="34" charset="0"/>
              </a:rPr>
              <a:t>i</a:t>
            </a:r>
            <a:r>
              <a:rPr lang="ro-RO" sz="1800" b="1" i="0" u="none" strike="noStrike" baseline="0" dirty="0">
                <a:solidFill>
                  <a:srgbClr val="000000"/>
                </a:solidFill>
                <a:latin typeface="Calibri" panose="020F0502020204030204" pitchFamily="34" charset="0"/>
              </a:rPr>
              <a:t> </a:t>
            </a:r>
            <a:r>
              <a:rPr lang="ro-RO" sz="1800" i="0" u="none" strike="noStrike" baseline="0" dirty="0">
                <a:solidFill>
                  <a:srgbClr val="000000"/>
                </a:solidFill>
                <a:latin typeface="Calibri" panose="020F0502020204030204" pitchFamily="34" charset="0"/>
              </a:rPr>
              <a:t>of </a:t>
            </a:r>
            <a:r>
              <a:rPr lang="ro-RO" sz="1800" i="0" u="none" strike="noStrike" baseline="0" dirty="0" err="1">
                <a:solidFill>
                  <a:srgbClr val="000000"/>
                </a:solidFill>
                <a:latin typeface="Calibri" panose="020F0502020204030204" pitchFamily="34" charset="0"/>
              </a:rPr>
              <a:t>the</a:t>
            </a:r>
            <a:r>
              <a:rPr lang="ro-RO" sz="1800" i="0" u="none" strike="noStrike" baseline="0" dirty="0">
                <a:solidFill>
                  <a:srgbClr val="000000"/>
                </a:solidFill>
                <a:latin typeface="Calibri" panose="020F0502020204030204" pitchFamily="34" charset="0"/>
              </a:rPr>
              <a:t> </a:t>
            </a:r>
            <a:r>
              <a:rPr lang="ro-RO" sz="1800" i="0" u="none" strike="noStrike" baseline="0" dirty="0" err="1">
                <a:solidFill>
                  <a:srgbClr val="000000"/>
                </a:solidFill>
                <a:latin typeface="Calibri" panose="020F0502020204030204" pitchFamily="34" charset="0"/>
              </a:rPr>
              <a:t>habilitation</a:t>
            </a:r>
            <a:r>
              <a:rPr lang="ro-RO" sz="1800" i="0" u="none" strike="noStrike" baseline="0" dirty="0">
                <a:solidFill>
                  <a:srgbClr val="000000"/>
                </a:solidFill>
                <a:latin typeface="Calibri" panose="020F0502020204030204" pitchFamily="34" charset="0"/>
              </a:rPr>
              <a:t> </a:t>
            </a:r>
            <a:r>
              <a:rPr lang="ro-RO" sz="1800" i="0" u="none" strike="noStrike" baseline="0" dirty="0" err="1">
                <a:solidFill>
                  <a:srgbClr val="000000"/>
                </a:solidFill>
                <a:latin typeface="Calibri" panose="020F0502020204030204" pitchFamily="34" charset="0"/>
              </a:rPr>
              <a:t>thesis</a:t>
            </a:r>
            <a:r>
              <a:rPr lang="en-US" sz="1800" b="0" i="0" u="none" strike="noStrike" baseline="0" dirty="0">
                <a:solidFill>
                  <a:srgbClr val="000000"/>
                </a:solidFill>
                <a:latin typeface="Calibri" panose="020F0502020204030204" pitchFamily="34" charset="0"/>
              </a:rPr>
              <a:t>.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Additionally, in cooperation with these partner companies, I organized summer schools and other training activities, which further improved the relevant skills of my Computer Science students. </a:t>
            </a:r>
          </a:p>
          <a:p>
            <a:pPr algn="l"/>
            <a:endParaRPr lang="en-US" sz="1800" b="0" i="0" u="none" strike="noStrike" baseline="0" dirty="0">
              <a:solidFill>
                <a:srgbClr val="000000"/>
              </a:solidFill>
              <a:latin typeface="Calibri" panose="020F0502020204030204" pitchFamily="34" charset="0"/>
            </a:endParaRPr>
          </a:p>
          <a:p>
            <a:endParaRPr lang="en-US" sz="1800" b="0" i="0" u="none" strike="noStrike" baseline="0" dirty="0">
              <a:solidFill>
                <a:srgbClr val="000000"/>
              </a:solidFill>
              <a:latin typeface="Calibri" panose="020F0502020204030204" pitchFamily="34" charset="0"/>
            </a:endParaRPr>
          </a:p>
          <a:p>
            <a:endParaRPr lang="en-US" sz="1800" b="0" i="0" u="none" strike="noStrike" baseline="0" dirty="0">
              <a:solidFill>
                <a:srgbClr val="000000"/>
              </a:solidFill>
              <a:latin typeface="Calibri" panose="020F0502020204030204" pitchFamily="34" charset="0"/>
            </a:endParaRPr>
          </a:p>
          <a:p>
            <a:endParaRPr lang="en-US" sz="1800" b="0" i="0" u="none" strike="noStrike" baseline="0" dirty="0">
              <a:solidFill>
                <a:srgbClr val="000000"/>
              </a:solidFill>
              <a:latin typeface="Calibri" panose="020F0502020204030204" pitchFamily="34" charset="0"/>
            </a:endParaRPr>
          </a:p>
          <a:p>
            <a:endParaRPr lang="ro-RO" dirty="0"/>
          </a:p>
        </p:txBody>
      </p:sp>
    </p:spTree>
    <p:extLst>
      <p:ext uri="{BB962C8B-B14F-4D97-AF65-F5344CB8AC3E}">
        <p14:creationId xmlns:p14="http://schemas.microsoft.com/office/powerpoint/2010/main" val="34415806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BFF9209-1CB2-229B-5AAF-00E29DE27C6C}"/>
              </a:ext>
            </a:extLst>
          </p:cNvPr>
          <p:cNvSpPr>
            <a:spLocks noGrp="1"/>
          </p:cNvSpPr>
          <p:nvPr>
            <p:ph type="title"/>
          </p:nvPr>
        </p:nvSpPr>
        <p:spPr/>
        <p:txBody>
          <a:bodyPr/>
          <a:lstStyle/>
          <a:p>
            <a:r>
              <a:rPr lang="ro-RO" dirty="0"/>
              <a:t>Prospective </a:t>
            </a:r>
            <a:r>
              <a:rPr lang="ro-RO" dirty="0" err="1"/>
              <a:t>PhD</a:t>
            </a:r>
            <a:r>
              <a:rPr lang="ro-RO" dirty="0"/>
              <a:t> </a:t>
            </a:r>
            <a:r>
              <a:rPr lang="ro-RO" dirty="0" err="1"/>
              <a:t>Supervisor</a:t>
            </a:r>
            <a:r>
              <a:rPr lang="ro-RO" dirty="0"/>
              <a:t> </a:t>
            </a:r>
            <a:r>
              <a:rPr lang="ro-RO" dirty="0" err="1"/>
              <a:t>Career</a:t>
            </a:r>
            <a:r>
              <a:rPr lang="ro-RO" dirty="0"/>
              <a:t> (1)</a:t>
            </a:r>
          </a:p>
        </p:txBody>
      </p:sp>
      <p:sp>
        <p:nvSpPr>
          <p:cNvPr id="3" name="Substituent conținut 2">
            <a:extLst>
              <a:ext uri="{FF2B5EF4-FFF2-40B4-BE49-F238E27FC236}">
                <a16:creationId xmlns:a16="http://schemas.microsoft.com/office/drawing/2014/main" id="{BC456E17-C939-F0C2-7F43-CBC4BE2783D2}"/>
              </a:ext>
            </a:extLst>
          </p:cNvPr>
          <p:cNvSpPr>
            <a:spLocks noGrp="1"/>
          </p:cNvSpPr>
          <p:nvPr>
            <p:ph idx="1"/>
          </p:nvPr>
        </p:nvSpPr>
        <p:spPr/>
        <p:txBody>
          <a:bodyPr/>
          <a:lstStyle/>
          <a:p>
            <a:r>
              <a:rPr lang="en-US" sz="1800" b="0" i="0" u="none" strike="noStrike" baseline="0" dirty="0">
                <a:solidFill>
                  <a:srgbClr val="000000"/>
                </a:solidFill>
                <a:latin typeface="Calibri" panose="020F0502020204030204" pitchFamily="34" charset="0"/>
              </a:rPr>
              <a:t>The potential of the prospective PhD Supervisor career is important. Thus, the increasingly complex informational and behavioral features of the modelled real-world use cases, suggest that innovative software systems modelling and architectural paradigms should be devised. These may interest various types of applications, which include high performance, cloud-based, parallel, and distributed software architectures. </a:t>
            </a:r>
            <a:endParaRPr lang="ro-RO" sz="1800" b="0" i="0" u="none" strike="noStrike" baseline="0" dirty="0">
              <a:solidFill>
                <a:srgbClr val="000000"/>
              </a:solidFill>
              <a:latin typeface="Calibri" panose="020F0502020204030204" pitchFamily="34" charset="0"/>
            </a:endParaRPr>
          </a:p>
          <a:p>
            <a:r>
              <a:rPr lang="ro-RO" sz="1800" dirty="0">
                <a:solidFill>
                  <a:srgbClr val="000000"/>
                </a:solidFill>
                <a:latin typeface="Calibri" panose="020F0502020204030204" pitchFamily="34" charset="0"/>
              </a:rPr>
              <a:t>I</a:t>
            </a:r>
            <a:r>
              <a:rPr lang="en-US" sz="1800" b="0" i="0" u="none" strike="noStrike" baseline="0" dirty="0">
                <a:solidFill>
                  <a:srgbClr val="000000"/>
                </a:solidFill>
                <a:latin typeface="Calibri" panose="020F0502020204030204" pitchFamily="34" charset="0"/>
              </a:rPr>
              <a:t>t is relevant to note that the complex landscape of the threat and malware real-world patterns requires that novel proactive detection and intrusion models are proposed. These should be both computationally efficient and precise, in order to accurately classify the related threat patterns in a real-world, and near real-world manner. </a:t>
            </a:r>
            <a:r>
              <a:rPr lang="ro-RO" sz="1800" b="0" i="0" u="none" strike="noStrike" baseline="0" dirty="0">
                <a:solidFill>
                  <a:srgbClr val="000000"/>
                </a:solidFill>
                <a:latin typeface="Calibri" panose="020F0502020204030204" pitchFamily="34" charset="0"/>
              </a:rPr>
              <a:t> </a:t>
            </a:r>
            <a:r>
              <a:rPr lang="ro-RO" sz="1800" b="0" i="0" u="none" strike="noStrike" baseline="0" dirty="0">
                <a:solidFill>
                  <a:srgbClr val="000000"/>
                </a:solidFill>
                <a:latin typeface="Calibri" panose="020F0502020204030204" pitchFamily="34" charset="0"/>
                <a:sym typeface="Wingdings" panose="05000000000000000000" pitchFamily="2" charset="2"/>
              </a:rPr>
              <a:t> </a:t>
            </a:r>
            <a:r>
              <a:rPr lang="ro-RO" sz="1800" b="0" i="0" u="none" strike="noStrike" baseline="0" dirty="0" err="1">
                <a:solidFill>
                  <a:srgbClr val="000000"/>
                </a:solidFill>
                <a:latin typeface="Calibri" panose="020F0502020204030204" pitchFamily="34" charset="0"/>
                <a:sym typeface="Wingdings" panose="05000000000000000000" pitchFamily="2" charset="2"/>
              </a:rPr>
              <a:t>These</a:t>
            </a:r>
            <a:r>
              <a:rPr lang="ro-RO" sz="1800" b="0" i="0" u="none" strike="noStrike" baseline="0" dirty="0">
                <a:solidFill>
                  <a:srgbClr val="000000"/>
                </a:solidFill>
                <a:latin typeface="Calibri" panose="020F0502020204030204" pitchFamily="34" charset="0"/>
                <a:sym typeface="Wingdings" panose="05000000000000000000" pitchFamily="2" charset="2"/>
              </a:rPr>
              <a:t> </a:t>
            </a:r>
            <a:r>
              <a:rPr lang="ro-RO" sz="1800" b="0" i="0" u="none" strike="noStrike" baseline="0" dirty="0" err="1">
                <a:solidFill>
                  <a:srgbClr val="000000"/>
                </a:solidFill>
                <a:latin typeface="Calibri" panose="020F0502020204030204" pitchFamily="34" charset="0"/>
                <a:sym typeface="Wingdings" panose="05000000000000000000" pitchFamily="2" charset="2"/>
              </a:rPr>
              <a:t>will</a:t>
            </a:r>
            <a:r>
              <a:rPr lang="ro-RO" sz="1800" b="0" i="0" u="none" strike="noStrike" baseline="0" dirty="0">
                <a:solidFill>
                  <a:srgbClr val="000000"/>
                </a:solidFill>
                <a:latin typeface="Calibri" panose="020F0502020204030204" pitchFamily="34" charset="0"/>
                <a:sym typeface="Wingdings" panose="05000000000000000000" pitchFamily="2" charset="2"/>
              </a:rPr>
              <a:t> i</a:t>
            </a:r>
            <a:r>
              <a:rPr lang="en-US" sz="1800" b="0" i="0" u="none" strike="noStrike" baseline="0" dirty="0" err="1">
                <a:solidFill>
                  <a:srgbClr val="000000"/>
                </a:solidFill>
                <a:latin typeface="Calibri" panose="020F0502020204030204" pitchFamily="34" charset="0"/>
              </a:rPr>
              <a:t>nclude</a:t>
            </a:r>
            <a:r>
              <a:rPr lang="en-US" sz="1800" b="0" i="0" u="none" strike="noStrike" baseline="0" dirty="0">
                <a:solidFill>
                  <a:srgbClr val="000000"/>
                </a:solidFill>
                <a:latin typeface="Calibri" panose="020F0502020204030204" pitchFamily="34" charset="0"/>
              </a:rPr>
              <a:t> extensions of the already demonstrated </a:t>
            </a:r>
            <a:r>
              <a:rPr lang="ro-RO" sz="1800" dirty="0" err="1">
                <a:solidFill>
                  <a:srgbClr val="000000"/>
                </a:solidFill>
                <a:latin typeface="Calibri" panose="020F0502020204030204" pitchFamily="34" charset="0"/>
              </a:rPr>
              <a:t>machine</a:t>
            </a:r>
            <a:r>
              <a:rPr lang="ro-RO" sz="1800" dirty="0">
                <a:solidFill>
                  <a:srgbClr val="000000"/>
                </a:solidFill>
                <a:latin typeface="Calibri" panose="020F0502020204030204" pitchFamily="34" charset="0"/>
              </a:rPr>
              <a:t> </a:t>
            </a:r>
            <a:r>
              <a:rPr lang="ro-RO" sz="1800" dirty="0" err="1">
                <a:solidFill>
                  <a:srgbClr val="000000"/>
                </a:solidFill>
                <a:latin typeface="Calibri" panose="020F0502020204030204" pitchFamily="34" charset="0"/>
              </a:rPr>
              <a:t>learning</a:t>
            </a:r>
            <a:r>
              <a:rPr lang="ro-RO" sz="1800" dirty="0">
                <a:solidFill>
                  <a:srgbClr val="000000"/>
                </a:solidFill>
                <a:latin typeface="Calibri" panose="020F0502020204030204" pitchFamily="34" charset="0"/>
              </a:rPr>
              <a:t> </a:t>
            </a:r>
            <a:r>
              <a:rPr lang="en-US" sz="1800" b="0" i="0" u="none" strike="noStrike" baseline="0" dirty="0">
                <a:solidFill>
                  <a:srgbClr val="000000"/>
                </a:solidFill>
                <a:latin typeface="Calibri" panose="020F0502020204030204" pitchFamily="34" charset="0"/>
              </a:rPr>
              <a:t>solutions, which ensure that illegitimate data traffic, and the related intrusion attempts, are filtered out in a real-time or near real-time manner. </a:t>
            </a:r>
            <a:endParaRPr lang="ro-RO" dirty="0"/>
          </a:p>
        </p:txBody>
      </p:sp>
    </p:spTree>
    <p:extLst>
      <p:ext uri="{BB962C8B-B14F-4D97-AF65-F5344CB8AC3E}">
        <p14:creationId xmlns:p14="http://schemas.microsoft.com/office/powerpoint/2010/main" val="924623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82A76E2-A60E-74FF-94F0-69ECED8168D8}"/>
              </a:ext>
            </a:extLst>
          </p:cNvPr>
          <p:cNvSpPr>
            <a:spLocks noGrp="1"/>
          </p:cNvSpPr>
          <p:nvPr>
            <p:ph type="title"/>
          </p:nvPr>
        </p:nvSpPr>
        <p:spPr/>
        <p:txBody>
          <a:bodyPr/>
          <a:lstStyle/>
          <a:p>
            <a:r>
              <a:rPr lang="ro-RO" dirty="0"/>
              <a:t>Prospective </a:t>
            </a:r>
            <a:r>
              <a:rPr lang="ro-RO" dirty="0" err="1"/>
              <a:t>PhD</a:t>
            </a:r>
            <a:r>
              <a:rPr lang="ro-RO" dirty="0"/>
              <a:t> </a:t>
            </a:r>
            <a:r>
              <a:rPr lang="ro-RO" dirty="0" err="1"/>
              <a:t>Supervisor</a:t>
            </a:r>
            <a:r>
              <a:rPr lang="ro-RO" dirty="0"/>
              <a:t> </a:t>
            </a:r>
            <a:r>
              <a:rPr lang="ro-RO" dirty="0" err="1"/>
              <a:t>Career</a:t>
            </a:r>
            <a:r>
              <a:rPr lang="ro-RO" dirty="0"/>
              <a:t> (2)</a:t>
            </a:r>
          </a:p>
        </p:txBody>
      </p:sp>
      <p:sp>
        <p:nvSpPr>
          <p:cNvPr id="3" name="Substituent conținut 2">
            <a:extLst>
              <a:ext uri="{FF2B5EF4-FFF2-40B4-BE49-F238E27FC236}">
                <a16:creationId xmlns:a16="http://schemas.microsoft.com/office/drawing/2014/main" id="{4FBCD3C5-0932-E8DE-8D63-C3CE2952F07E}"/>
              </a:ext>
            </a:extLst>
          </p:cNvPr>
          <p:cNvSpPr>
            <a:spLocks noGrp="1"/>
          </p:cNvSpPr>
          <p:nvPr>
            <p:ph idx="1"/>
          </p:nvPr>
        </p:nvSpPr>
        <p:spPr/>
        <p:txBody>
          <a:bodyPr>
            <a:normAutofit fontScale="92500" lnSpcReduction="20000"/>
          </a:bodyPr>
          <a:lstStyle/>
          <a:p>
            <a:r>
              <a:rPr lang="en-US" sz="1800" b="0" i="0" u="none" strike="noStrike" baseline="0" dirty="0">
                <a:solidFill>
                  <a:srgbClr val="000000"/>
                </a:solidFill>
                <a:latin typeface="Calibri" panose="020F0502020204030204" pitchFamily="34" charset="0"/>
              </a:rPr>
              <a:t>It is relevant to note that the collaboration with the relevant industry actors will be cultivated and further developed. This will include the further development of the already proven machine learning-based solutions, which address significant quality control issues, and also data privacy and security aspects.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In this context, it is relevant to note that the fully-private data management and storage solutions become increasingly relevant relative to the strict legal provisions, which are enforced in European and North American countries. </a:t>
            </a:r>
            <a:r>
              <a:rPr lang="ro-RO" sz="1800" b="0" i="0" u="none" strike="noStrike" baseline="0" dirty="0">
                <a:solidFill>
                  <a:srgbClr val="000000"/>
                </a:solidFill>
                <a:latin typeface="Calibri" panose="020F0502020204030204" pitchFamily="34" charset="0"/>
                <a:sym typeface="Wingdings" panose="05000000000000000000" pitchFamily="2" charset="2"/>
              </a:rPr>
              <a:t> </a:t>
            </a:r>
            <a:r>
              <a:rPr lang="ro-RO" sz="1800" dirty="0">
                <a:solidFill>
                  <a:srgbClr val="000000"/>
                </a:solidFill>
                <a:latin typeface="Calibri" panose="020F0502020204030204" pitchFamily="34" charset="0"/>
                <a:sym typeface="Wingdings" panose="05000000000000000000" pitchFamily="2" charset="2"/>
              </a:rPr>
              <a:t>T</a:t>
            </a:r>
            <a:r>
              <a:rPr lang="en-US" sz="1800" b="0" i="0" u="none" strike="noStrike" baseline="0" dirty="0">
                <a:solidFill>
                  <a:srgbClr val="000000"/>
                </a:solidFill>
                <a:latin typeface="Calibri" panose="020F0502020204030204" pitchFamily="34" charset="0"/>
              </a:rPr>
              <a:t>he already operational homomorphic encryption solutions will be extended, in order to further improve their computational efficiency, and also the relevant algorithmic and architectural features.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Furthermore, a particularly important place will be occupied by the post-quantum data encryption and authentication solutions. The scientific research activity of my future PhD students will address cutting edge research topics, which interest the implementation of fully functional data security solutions related to improved </a:t>
            </a:r>
            <a:r>
              <a:rPr lang="en-US" sz="1800" b="0" i="0" u="none" strike="noStrike" baseline="0" dirty="0" err="1">
                <a:solidFill>
                  <a:srgbClr val="000000"/>
                </a:solidFill>
                <a:latin typeface="Calibri" panose="020F0502020204030204" pitchFamily="34" charset="0"/>
              </a:rPr>
              <a:t>Verkle</a:t>
            </a:r>
            <a:r>
              <a:rPr lang="en-US" sz="1800" b="0" i="0" u="none" strike="noStrike" baseline="0" dirty="0">
                <a:solidFill>
                  <a:srgbClr val="000000"/>
                </a:solidFill>
                <a:latin typeface="Calibri" panose="020F0502020204030204" pitchFamily="34" charset="0"/>
              </a:rPr>
              <a:t> trees structures, which are immune to the attacks conducted using existing and future quantum computing architectures. This type of research effort becomes particularly relevant in the framework of the advanced scientific research project, which was approved by NATO, “</a:t>
            </a:r>
            <a:r>
              <a:rPr lang="en-US" sz="1800" b="1" i="0" u="none" strike="noStrike" baseline="0" dirty="0">
                <a:solidFill>
                  <a:srgbClr val="000000"/>
                </a:solidFill>
                <a:latin typeface="Calibri" panose="020F0502020204030204" pitchFamily="34" charset="0"/>
              </a:rPr>
              <a:t>NATO SPS G7394 - Post-quantum Digital Signature using </a:t>
            </a:r>
            <a:r>
              <a:rPr lang="en-US" sz="1800" b="1" i="0" u="none" strike="noStrike" baseline="0" dirty="0" err="1">
                <a:solidFill>
                  <a:srgbClr val="000000"/>
                </a:solidFill>
                <a:latin typeface="Calibri" panose="020F0502020204030204" pitchFamily="34" charset="0"/>
              </a:rPr>
              <a:t>Verkle</a:t>
            </a:r>
            <a:r>
              <a:rPr lang="en-US" sz="1800" b="1" i="0" u="none" strike="noStrike" baseline="0" dirty="0">
                <a:solidFill>
                  <a:srgbClr val="000000"/>
                </a:solidFill>
                <a:latin typeface="Calibri" panose="020F0502020204030204" pitchFamily="34" charset="0"/>
              </a:rPr>
              <a:t> Trees</a:t>
            </a:r>
            <a:r>
              <a:rPr lang="en-US" sz="1800" b="0" i="0" u="none" strike="noStrike" baseline="0" dirty="0">
                <a:solidFill>
                  <a:srgbClr val="000000"/>
                </a:solidFill>
                <a:latin typeface="Calibri" panose="020F0502020204030204" pitchFamily="34" charset="0"/>
              </a:rPr>
              <a:t>”. </a:t>
            </a:r>
            <a:endParaRPr lang="ro-RO" dirty="0"/>
          </a:p>
        </p:txBody>
      </p:sp>
    </p:spTree>
    <p:extLst>
      <p:ext uri="{BB962C8B-B14F-4D97-AF65-F5344CB8AC3E}">
        <p14:creationId xmlns:p14="http://schemas.microsoft.com/office/powerpoint/2010/main" val="12126622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23B8132-8524-BEF0-08EF-E0784162F9B8}"/>
              </a:ext>
            </a:extLst>
          </p:cNvPr>
          <p:cNvSpPr>
            <a:spLocks noGrp="1"/>
          </p:cNvSpPr>
          <p:nvPr>
            <p:ph type="title"/>
          </p:nvPr>
        </p:nvSpPr>
        <p:spPr/>
        <p:txBody>
          <a:bodyPr/>
          <a:lstStyle/>
          <a:p>
            <a:r>
              <a:rPr lang="ro-RO" dirty="0"/>
              <a:t>Prospective </a:t>
            </a:r>
            <a:r>
              <a:rPr lang="ro-RO" dirty="0" err="1"/>
              <a:t>PhD</a:t>
            </a:r>
            <a:r>
              <a:rPr lang="ro-RO" dirty="0"/>
              <a:t> </a:t>
            </a:r>
            <a:r>
              <a:rPr lang="ro-RO" dirty="0" err="1"/>
              <a:t>Supervisor</a:t>
            </a:r>
            <a:r>
              <a:rPr lang="ro-RO" dirty="0"/>
              <a:t> </a:t>
            </a:r>
            <a:r>
              <a:rPr lang="ro-RO" dirty="0" err="1"/>
              <a:t>Career</a:t>
            </a:r>
            <a:r>
              <a:rPr lang="ro-RO" dirty="0"/>
              <a:t> (3)</a:t>
            </a:r>
          </a:p>
        </p:txBody>
      </p:sp>
      <p:sp>
        <p:nvSpPr>
          <p:cNvPr id="3" name="Substituent conținut 2">
            <a:extLst>
              <a:ext uri="{FF2B5EF4-FFF2-40B4-BE49-F238E27FC236}">
                <a16:creationId xmlns:a16="http://schemas.microsoft.com/office/drawing/2014/main" id="{C19C88BE-DF43-4630-D367-DF9D819DAA78}"/>
              </a:ext>
            </a:extLst>
          </p:cNvPr>
          <p:cNvSpPr>
            <a:spLocks noGrp="1"/>
          </p:cNvSpPr>
          <p:nvPr>
            <p:ph idx="1"/>
          </p:nvPr>
        </p:nvSpPr>
        <p:spPr/>
        <p:txBody>
          <a:bodyPr>
            <a:normAutofit lnSpcReduction="10000"/>
          </a:bodyPr>
          <a:lstStyle/>
          <a:p>
            <a:r>
              <a:rPr lang="ro-RO" sz="1800" dirty="0">
                <a:solidFill>
                  <a:srgbClr val="000000"/>
                </a:solidFill>
                <a:latin typeface="Calibri" panose="020F0502020204030204" pitchFamily="34" charset="0"/>
              </a:rPr>
              <a:t>T</a:t>
            </a:r>
            <a:r>
              <a:rPr lang="en-US" sz="1800" b="0" i="0" u="none" strike="noStrike" baseline="0" dirty="0">
                <a:solidFill>
                  <a:srgbClr val="000000"/>
                </a:solidFill>
                <a:latin typeface="Calibri" panose="020F0502020204030204" pitchFamily="34" charset="0"/>
              </a:rPr>
              <a:t>he validated autonomous driving solutions, which have been used by major car manufacturers for the past six years to calibrate their car prototypes, will be further developed, in order to improve the accuracy of the objects detection, and also the capacity of the implemented autonomous driving engines to make the necessary real-time decisions. Additionally, the technical features of the proposed automotive solutions will be optimized, in order to ameliorate the outcome of the autonomous driving scenarios in all relevant real-world road topologies.</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It is also important to mention the research avenues that are defined by the collaboration of the research group that I supervise, “</a:t>
            </a:r>
            <a:r>
              <a:rPr lang="en-US" sz="1800" b="1" i="1" u="none" strike="noStrike" baseline="0" dirty="0">
                <a:solidFill>
                  <a:srgbClr val="000000"/>
                </a:solidFill>
                <a:latin typeface="Calibri" panose="020F0502020204030204" pitchFamily="34" charset="0"/>
              </a:rPr>
              <a:t>High Performance and Cloud Computing</a:t>
            </a:r>
            <a:r>
              <a:rPr lang="en-US" sz="1800" b="0" i="0" u="none" strike="noStrike" baseline="0" dirty="0">
                <a:solidFill>
                  <a:srgbClr val="000000"/>
                </a:solidFill>
                <a:latin typeface="Calibri" panose="020F0502020204030204" pitchFamily="34" charset="0"/>
              </a:rPr>
              <a:t>”, with major energy suppliers in Germany. Thus, </a:t>
            </a:r>
            <a:r>
              <a:rPr lang="ro-RO" sz="1800" dirty="0">
                <a:solidFill>
                  <a:srgbClr val="000000"/>
                </a:solidFill>
                <a:latin typeface="Calibri" panose="020F0502020204030204" pitchFamily="34" charset="0"/>
              </a:rPr>
              <a:t>in </a:t>
            </a:r>
            <a:r>
              <a:rPr lang="ro-RO" sz="1800" dirty="0" err="1">
                <a:solidFill>
                  <a:srgbClr val="000000"/>
                </a:solidFill>
                <a:latin typeface="Calibri" panose="020F0502020204030204" pitchFamily="34" charset="0"/>
              </a:rPr>
              <a:t>the</a:t>
            </a:r>
            <a:r>
              <a:rPr lang="ro-RO" sz="1800" dirty="0">
                <a:solidFill>
                  <a:srgbClr val="000000"/>
                </a:solidFill>
                <a:latin typeface="Calibri" panose="020F0502020204030204" pitchFamily="34" charset="0"/>
              </a:rPr>
              <a:t> </a:t>
            </a:r>
            <a:r>
              <a:rPr lang="ro-RO" sz="1800" dirty="0" err="1">
                <a:solidFill>
                  <a:srgbClr val="000000"/>
                </a:solidFill>
                <a:latin typeface="Calibri" panose="020F0502020204030204" pitchFamily="34" charset="0"/>
              </a:rPr>
              <a:t>habilitation</a:t>
            </a:r>
            <a:r>
              <a:rPr lang="ro-RO" sz="1800" dirty="0">
                <a:solidFill>
                  <a:srgbClr val="000000"/>
                </a:solidFill>
                <a:latin typeface="Calibri" panose="020F0502020204030204" pitchFamily="34" charset="0"/>
              </a:rPr>
              <a:t>  </a:t>
            </a:r>
            <a:r>
              <a:rPr lang="ro-RO" sz="1800" dirty="0" err="1">
                <a:solidFill>
                  <a:srgbClr val="000000"/>
                </a:solidFill>
                <a:latin typeface="Calibri" panose="020F0502020204030204" pitchFamily="34" charset="0"/>
              </a:rPr>
              <a:t>thesis</a:t>
            </a:r>
            <a:r>
              <a:rPr lang="ro-RO" sz="1800" dirty="0">
                <a:solidFill>
                  <a:srgbClr val="000000"/>
                </a:solidFill>
                <a:latin typeface="Calibri" panose="020F0502020204030204" pitchFamily="34" charset="0"/>
              </a:rPr>
              <a:t>, </a:t>
            </a:r>
            <a:r>
              <a:rPr lang="en-US" sz="1800" b="0" i="0" u="none" strike="noStrike" baseline="0" dirty="0">
                <a:solidFill>
                  <a:srgbClr val="000000"/>
                </a:solidFill>
                <a:latin typeface="Calibri" panose="020F0502020204030204" pitchFamily="34" charset="0"/>
              </a:rPr>
              <a:t>Chapter 7 of section B-</a:t>
            </a:r>
            <a:r>
              <a:rPr lang="en-US" sz="1800" b="0" i="0" u="none" strike="noStrike" baseline="0" dirty="0" err="1">
                <a:solidFill>
                  <a:srgbClr val="000000"/>
                </a:solidFill>
                <a:latin typeface="Calibri" panose="020F0502020204030204" pitchFamily="34" charset="0"/>
              </a:rPr>
              <a:t>i</a:t>
            </a:r>
            <a:r>
              <a:rPr lang="en-US" sz="1800" b="0" i="0" u="none" strike="noStrike" baseline="0" dirty="0">
                <a:solidFill>
                  <a:srgbClr val="000000"/>
                </a:solidFill>
                <a:latin typeface="Calibri" panose="020F0502020204030204" pitchFamily="34" charset="0"/>
              </a:rPr>
              <a:t> relates to a fully functional integrated system, which collects, transports, processes and stores metering data collected using smart meters, and related Internet of Things appliances installed in German households.</a:t>
            </a:r>
            <a:r>
              <a:rPr lang="ro-RO" sz="1800" b="0" i="0" u="none" strike="noStrike" baseline="0" dirty="0">
                <a:solidFill>
                  <a:srgbClr val="000000"/>
                </a:solidFill>
                <a:latin typeface="Calibri" panose="020F0502020204030204" pitchFamily="34" charset="0"/>
              </a:rPr>
              <a:t> </a:t>
            </a:r>
            <a:r>
              <a:rPr lang="ro-RO" sz="1800" b="0" i="0" u="none" strike="noStrike" baseline="0" dirty="0">
                <a:solidFill>
                  <a:srgbClr val="000000"/>
                </a:solidFill>
                <a:latin typeface="Calibri" panose="020F0502020204030204" pitchFamily="34" charset="0"/>
                <a:sym typeface="Wingdings" panose="05000000000000000000" pitchFamily="2" charset="2"/>
              </a:rPr>
              <a:t> </a:t>
            </a:r>
            <a:r>
              <a:rPr lang="en-US" sz="1800" b="0" i="0" u="none" strike="noStrike" baseline="0" dirty="0">
                <a:solidFill>
                  <a:srgbClr val="000000"/>
                </a:solidFill>
                <a:latin typeface="Calibri" panose="020F0502020204030204" pitchFamily="34" charset="0"/>
              </a:rPr>
              <a:t>The existing solution will be extended with the required machine learning-based prediction capabilities and related cognitive computing functional requirements, fully private data management features, and the necessary software architecture optimizations. </a:t>
            </a:r>
            <a:endParaRPr lang="ro-RO" dirty="0"/>
          </a:p>
        </p:txBody>
      </p:sp>
    </p:spTree>
    <p:extLst>
      <p:ext uri="{BB962C8B-B14F-4D97-AF65-F5344CB8AC3E}">
        <p14:creationId xmlns:p14="http://schemas.microsoft.com/office/powerpoint/2010/main" val="15186674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FB5014B-1F55-07A0-326C-986A0D1AEAC5}"/>
              </a:ext>
            </a:extLst>
          </p:cNvPr>
          <p:cNvSpPr>
            <a:spLocks noGrp="1"/>
          </p:cNvSpPr>
          <p:nvPr>
            <p:ph type="title"/>
          </p:nvPr>
        </p:nvSpPr>
        <p:spPr>
          <a:xfrm>
            <a:off x="1567543" y="2098221"/>
            <a:ext cx="9601200" cy="1485900"/>
          </a:xfrm>
        </p:spPr>
        <p:txBody>
          <a:bodyPr/>
          <a:lstStyle/>
          <a:p>
            <a:r>
              <a:rPr lang="ro-RO" dirty="0" err="1"/>
              <a:t>Thank</a:t>
            </a:r>
            <a:r>
              <a:rPr lang="ro-RO" dirty="0"/>
              <a:t> </a:t>
            </a:r>
            <a:r>
              <a:rPr lang="ro-RO" dirty="0" err="1"/>
              <a:t>you</a:t>
            </a:r>
            <a:r>
              <a:rPr lang="ro-RO" dirty="0"/>
              <a:t> for </a:t>
            </a:r>
            <a:r>
              <a:rPr lang="ro-RO" dirty="0" err="1"/>
              <a:t>your</a:t>
            </a:r>
            <a:r>
              <a:rPr lang="ro-RO" dirty="0"/>
              <a:t> </a:t>
            </a:r>
            <a:r>
              <a:rPr lang="ro-RO" dirty="0" err="1"/>
              <a:t>kind</a:t>
            </a:r>
            <a:r>
              <a:rPr lang="ro-RO" dirty="0"/>
              <a:t> </a:t>
            </a:r>
            <a:r>
              <a:rPr lang="ro-RO" dirty="0" err="1"/>
              <a:t>attention</a:t>
            </a:r>
            <a:r>
              <a:rPr lang="ro-RO" dirty="0"/>
              <a:t>!</a:t>
            </a:r>
          </a:p>
        </p:txBody>
      </p:sp>
    </p:spTree>
    <p:extLst>
      <p:ext uri="{BB962C8B-B14F-4D97-AF65-F5344CB8AC3E}">
        <p14:creationId xmlns:p14="http://schemas.microsoft.com/office/powerpoint/2010/main" val="24130165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6571ABC-8348-F997-ED9B-8DC7499D302D}"/>
              </a:ext>
            </a:extLst>
          </p:cNvPr>
          <p:cNvSpPr>
            <a:spLocks noGrp="1"/>
          </p:cNvSpPr>
          <p:nvPr>
            <p:ph type="title"/>
          </p:nvPr>
        </p:nvSpPr>
        <p:spPr>
          <a:xfrm>
            <a:off x="1592036" y="2122715"/>
            <a:ext cx="9601200" cy="1485900"/>
          </a:xfrm>
        </p:spPr>
        <p:txBody>
          <a:bodyPr/>
          <a:lstStyle/>
          <a:p>
            <a:r>
              <a:rPr lang="ro-RO" dirty="0" err="1"/>
              <a:t>Questions</a:t>
            </a:r>
            <a:r>
              <a:rPr lang="ro-RO" dirty="0"/>
              <a:t> </a:t>
            </a:r>
            <a:r>
              <a:rPr lang="ro-RO" dirty="0" err="1"/>
              <a:t>and</a:t>
            </a:r>
            <a:r>
              <a:rPr lang="ro-RO" dirty="0"/>
              <a:t> </a:t>
            </a:r>
            <a:r>
              <a:rPr lang="ro-RO" dirty="0" err="1"/>
              <a:t>answers</a:t>
            </a:r>
            <a:r>
              <a:rPr lang="ro-RO" dirty="0"/>
              <a:t>...</a:t>
            </a:r>
          </a:p>
        </p:txBody>
      </p:sp>
    </p:spTree>
    <p:extLst>
      <p:ext uri="{BB962C8B-B14F-4D97-AF65-F5344CB8AC3E}">
        <p14:creationId xmlns:p14="http://schemas.microsoft.com/office/powerpoint/2010/main" val="420836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B7755B0-3305-B463-4315-45176C03B06A}"/>
              </a:ext>
            </a:extLst>
          </p:cNvPr>
          <p:cNvSpPr>
            <a:spLocks noGrp="1"/>
          </p:cNvSpPr>
          <p:nvPr>
            <p:ph type="title"/>
          </p:nvPr>
        </p:nvSpPr>
        <p:spPr/>
        <p:txBody>
          <a:bodyPr/>
          <a:lstStyle/>
          <a:p>
            <a:r>
              <a:rPr lang="en-US" sz="4400" b="0" i="0" u="none" strike="noStrike" baseline="0" dirty="0">
                <a:solidFill>
                  <a:srgbClr val="000000"/>
                </a:solidFill>
                <a:latin typeface="Calibri" panose="020F0502020204030204" pitchFamily="34" charset="0"/>
              </a:rPr>
              <a:t>Advanced management and security solutions for computer networks</a:t>
            </a:r>
            <a:r>
              <a:rPr lang="ro-RO" sz="4400" b="0" i="0" u="none" strike="noStrike" baseline="0" dirty="0">
                <a:solidFill>
                  <a:srgbClr val="000000"/>
                </a:solidFill>
                <a:latin typeface="Calibri" panose="020F0502020204030204" pitchFamily="34" charset="0"/>
              </a:rPr>
              <a:t> (1)</a:t>
            </a:r>
            <a:endParaRPr lang="ro-RO" dirty="0"/>
          </a:p>
        </p:txBody>
      </p:sp>
      <p:sp>
        <p:nvSpPr>
          <p:cNvPr id="3" name="Substituent conținut 2">
            <a:extLst>
              <a:ext uri="{FF2B5EF4-FFF2-40B4-BE49-F238E27FC236}">
                <a16:creationId xmlns:a16="http://schemas.microsoft.com/office/drawing/2014/main" id="{3BB3DA32-BCF9-87BE-22B5-0A82C3F7D890}"/>
              </a:ext>
            </a:extLst>
          </p:cNvPr>
          <p:cNvSpPr>
            <a:spLocks noGrp="1"/>
          </p:cNvSpPr>
          <p:nvPr>
            <p:ph idx="1"/>
          </p:nvPr>
        </p:nvSpPr>
        <p:spPr/>
        <p:txBody>
          <a:bodyPr>
            <a:normAutofit fontScale="92500" lnSpcReduction="10000"/>
          </a:bodyPr>
          <a:lstStyle/>
          <a:p>
            <a:r>
              <a:rPr lang="ro-RO" dirty="0" err="1"/>
              <a:t>Research</a:t>
            </a:r>
            <a:r>
              <a:rPr lang="ro-RO" dirty="0"/>
              <a:t> topic: „</a:t>
            </a:r>
            <a:r>
              <a:rPr lang="en-US" dirty="0"/>
              <a:t>Enhanced detection of low-rate DDoS attack patterns using machine learning models</a:t>
            </a:r>
            <a:r>
              <a:rPr lang="ro-RO" dirty="0"/>
              <a:t>”</a:t>
            </a:r>
          </a:p>
          <a:p>
            <a:r>
              <a:rPr lang="ro-RO" dirty="0"/>
              <a:t>Motive: </a:t>
            </a:r>
            <a:r>
              <a:rPr lang="en-US" i="1" dirty="0"/>
              <a:t>Low-Rate Distributed Denial of Service (</a:t>
            </a:r>
            <a:r>
              <a:rPr lang="en-US" i="1" dirty="0" err="1"/>
              <a:t>LRDDoS</a:t>
            </a:r>
            <a:r>
              <a:rPr lang="en-US" i="1" dirty="0"/>
              <a:t>) attacks represent a problematic aspect of network security research, considering that they are determined by periodic slightly variable data pulses, which degrade the overall network responsiveness and stability. Considering the limited amount of data, which are processed by a particular network client, it is difficult to train a proper detection model</a:t>
            </a:r>
            <a:r>
              <a:rPr lang="en-US" dirty="0"/>
              <a:t>.</a:t>
            </a:r>
            <a:endParaRPr lang="ro-RO" dirty="0"/>
          </a:p>
          <a:p>
            <a:r>
              <a:rPr lang="en-US" dirty="0"/>
              <a:t>Consequently, Federated Learning (FL) represents a suitable approach, which mediates the collaboration between several network clients. The integrated approach that was reported in the paper published by the reputable “Journal of Network and Computer Applications” presents an enhanced </a:t>
            </a:r>
            <a:r>
              <a:rPr lang="en-US" dirty="0" err="1"/>
              <a:t>LRDDoS</a:t>
            </a:r>
            <a:r>
              <a:rPr lang="en-US" dirty="0"/>
              <a:t> detection model, which is based on an asynchronous federated learning approach.</a:t>
            </a:r>
            <a:endParaRPr lang="ro-RO" dirty="0"/>
          </a:p>
        </p:txBody>
      </p:sp>
    </p:spTree>
    <p:extLst>
      <p:ext uri="{BB962C8B-B14F-4D97-AF65-F5344CB8AC3E}">
        <p14:creationId xmlns:p14="http://schemas.microsoft.com/office/powerpoint/2010/main" val="531599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AD8A3918-1278-7429-9D2F-94D93133C93B}"/>
              </a:ext>
            </a:extLst>
          </p:cNvPr>
          <p:cNvSpPr>
            <a:spLocks noGrp="1"/>
          </p:cNvSpPr>
          <p:nvPr>
            <p:ph type="title"/>
          </p:nvPr>
        </p:nvSpPr>
        <p:spPr/>
        <p:txBody>
          <a:bodyPr/>
          <a:lstStyle/>
          <a:p>
            <a:r>
              <a:rPr lang="en-US" sz="4400" b="0" i="0" u="none" strike="noStrike" baseline="0" dirty="0">
                <a:solidFill>
                  <a:srgbClr val="000000"/>
                </a:solidFill>
                <a:latin typeface="Calibri" panose="020F0502020204030204" pitchFamily="34" charset="0"/>
              </a:rPr>
              <a:t>Advanced management and security solutions for computer networks</a:t>
            </a:r>
            <a:r>
              <a:rPr lang="ro-RO" sz="4400" b="0" i="0" u="none" strike="noStrike" baseline="0" dirty="0">
                <a:solidFill>
                  <a:srgbClr val="000000"/>
                </a:solidFill>
                <a:latin typeface="Calibri" panose="020F0502020204030204" pitchFamily="34" charset="0"/>
              </a:rPr>
              <a:t> (2)</a:t>
            </a:r>
            <a:endParaRPr lang="ro-RO" dirty="0"/>
          </a:p>
        </p:txBody>
      </p:sp>
      <p:sp>
        <p:nvSpPr>
          <p:cNvPr id="3" name="Substituent conținut 2">
            <a:extLst>
              <a:ext uri="{FF2B5EF4-FFF2-40B4-BE49-F238E27FC236}">
                <a16:creationId xmlns:a16="http://schemas.microsoft.com/office/drawing/2014/main" id="{541BE46A-D8CF-FD5A-7581-6F504B67332B}"/>
              </a:ext>
            </a:extLst>
          </p:cNvPr>
          <p:cNvSpPr>
            <a:spLocks noGrp="1"/>
          </p:cNvSpPr>
          <p:nvPr>
            <p:ph idx="1"/>
          </p:nvPr>
        </p:nvSpPr>
        <p:spPr/>
        <p:txBody>
          <a:bodyPr/>
          <a:lstStyle/>
          <a:p>
            <a:r>
              <a:rPr lang="en-US" dirty="0"/>
              <a:t>The proposed model has been implemented, and the resulting integrated system has been thoroughly evaluated considering the real-time corporate data traffic of a major Romanian Information Technology company, which administers multiple branches. The results of the experimental process demonstrate that the described model performs better than similar existing approaches, considering the assessed accuracy and other relevant performance metrics, which are presented.</a:t>
            </a:r>
            <a:endParaRPr lang="ro-RO" dirty="0"/>
          </a:p>
          <a:p>
            <a:r>
              <a:rPr lang="ro-RO" dirty="0" err="1"/>
              <a:t>Thus</a:t>
            </a:r>
            <a:r>
              <a:rPr lang="ro-RO" dirty="0"/>
              <a:t>, </a:t>
            </a:r>
            <a:r>
              <a:rPr lang="ro-RO" dirty="0" err="1"/>
              <a:t>the</a:t>
            </a:r>
            <a:r>
              <a:rPr lang="ro-RO" dirty="0"/>
              <a:t> </a:t>
            </a:r>
            <a:r>
              <a:rPr lang="ro-RO" dirty="0" err="1"/>
              <a:t>proposed</a:t>
            </a:r>
            <a:r>
              <a:rPr lang="ro-RO" dirty="0"/>
              <a:t> </a:t>
            </a:r>
            <a:r>
              <a:rPr lang="ro-RO" dirty="0" err="1"/>
              <a:t>approach</a:t>
            </a:r>
            <a:r>
              <a:rPr lang="ro-RO" dirty="0"/>
              <a:t> </a:t>
            </a:r>
            <a:r>
              <a:rPr lang="en-US" b="0" i="0" u="none" strike="noStrike" baseline="0" dirty="0">
                <a:solidFill>
                  <a:srgbClr val="000000"/>
                </a:solidFill>
                <a:latin typeface="+mj-lt"/>
              </a:rPr>
              <a:t>significantly decreases the load that is placed on the data network, which effectively reduces the probability for the </a:t>
            </a:r>
            <a:r>
              <a:rPr lang="en-US" b="0" i="0" u="none" strike="noStrike" baseline="0" dirty="0" err="1">
                <a:solidFill>
                  <a:srgbClr val="000000"/>
                </a:solidFill>
                <a:latin typeface="+mj-lt"/>
              </a:rPr>
              <a:t>LRDDoS</a:t>
            </a:r>
            <a:r>
              <a:rPr lang="en-US" b="0" i="0" u="none" strike="noStrike" baseline="0" dirty="0">
                <a:solidFill>
                  <a:srgbClr val="000000"/>
                </a:solidFill>
                <a:latin typeface="+mj-lt"/>
              </a:rPr>
              <a:t> attack patterns to occur.</a:t>
            </a:r>
            <a:r>
              <a:rPr lang="en-US" sz="1800" b="0" i="0" u="none" strike="noStrike" baseline="0" dirty="0">
                <a:solidFill>
                  <a:srgbClr val="000000"/>
                </a:solidFill>
                <a:latin typeface="Calibri" panose="020F0502020204030204" pitchFamily="34" charset="0"/>
              </a:rPr>
              <a:t> </a:t>
            </a:r>
            <a:endParaRPr lang="ro-RO" dirty="0"/>
          </a:p>
        </p:txBody>
      </p:sp>
    </p:spTree>
    <p:extLst>
      <p:ext uri="{BB962C8B-B14F-4D97-AF65-F5344CB8AC3E}">
        <p14:creationId xmlns:p14="http://schemas.microsoft.com/office/powerpoint/2010/main" val="1665987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C9983FD7-42EB-868B-CC91-03C86D474BFA}"/>
              </a:ext>
            </a:extLst>
          </p:cNvPr>
          <p:cNvSpPr>
            <a:spLocks noGrp="1"/>
          </p:cNvSpPr>
          <p:nvPr>
            <p:ph type="title"/>
          </p:nvPr>
        </p:nvSpPr>
        <p:spPr/>
        <p:txBody>
          <a:bodyPr>
            <a:normAutofit/>
          </a:bodyPr>
          <a:lstStyle/>
          <a:p>
            <a:r>
              <a:rPr lang="en-US" sz="3200" dirty="0"/>
              <a:t>”Federated Learning Detection of Low-Rate Distributed Denial of Service” (FLD-</a:t>
            </a:r>
            <a:r>
              <a:rPr lang="en-US" sz="3200" dirty="0" err="1"/>
              <a:t>LRDDoS</a:t>
            </a:r>
            <a:r>
              <a:rPr lang="en-US" sz="3200" dirty="0"/>
              <a:t>)</a:t>
            </a:r>
            <a:endParaRPr lang="ro-RO" sz="3200" dirty="0"/>
          </a:p>
        </p:txBody>
      </p:sp>
      <p:sp>
        <p:nvSpPr>
          <p:cNvPr id="3" name="Substituent conținut 2">
            <a:extLst>
              <a:ext uri="{FF2B5EF4-FFF2-40B4-BE49-F238E27FC236}">
                <a16:creationId xmlns:a16="http://schemas.microsoft.com/office/drawing/2014/main" id="{67939D41-2F63-D85A-C5CF-E36AEB8AEF14}"/>
              </a:ext>
            </a:extLst>
          </p:cNvPr>
          <p:cNvSpPr>
            <a:spLocks noGrp="1"/>
          </p:cNvSpPr>
          <p:nvPr>
            <p:ph idx="1"/>
          </p:nvPr>
        </p:nvSpPr>
        <p:spPr>
          <a:xfrm>
            <a:off x="1371600" y="1869541"/>
            <a:ext cx="9601200" cy="3581400"/>
          </a:xfrm>
        </p:spPr>
        <p:txBody>
          <a:bodyPr/>
          <a:lstStyle/>
          <a:p>
            <a:pPr algn="l"/>
            <a:endParaRPr lang="ro-RO" sz="1800" b="0" i="0" u="none" strike="noStrike" baseline="0" dirty="0">
              <a:solidFill>
                <a:srgbClr val="000000"/>
              </a:solidFill>
              <a:latin typeface="Calibri" panose="020F0502020204030204" pitchFamily="34" charset="0"/>
            </a:endParaRPr>
          </a:p>
          <a:p>
            <a:r>
              <a:rPr lang="en-US" b="0" i="0" u="none" strike="noStrike" baseline="0" dirty="0">
                <a:solidFill>
                  <a:srgbClr val="000000"/>
                </a:solidFill>
                <a:latin typeface="Calibri" panose="020F0502020204030204" pitchFamily="34" charset="0"/>
              </a:rPr>
              <a:t>The enhancement of the data usage efficiency is ensured by the design and implementation of a data preprocessing module. </a:t>
            </a:r>
          </a:p>
          <a:p>
            <a:r>
              <a:rPr lang="en-US" b="0" i="0" u="none" strike="noStrike" baseline="0" dirty="0">
                <a:solidFill>
                  <a:srgbClr val="000000"/>
                </a:solidFill>
                <a:latin typeface="Calibri" panose="020F0502020204030204" pitchFamily="34" charset="0"/>
              </a:rPr>
              <a:t>The main data processing module is based on the consideration of Bi-LSTM, which has the role to circumvent the effect of noisy data. </a:t>
            </a:r>
          </a:p>
          <a:p>
            <a:r>
              <a:rPr lang="en-US" b="0" i="0" u="none" strike="noStrike" baseline="0" dirty="0">
                <a:solidFill>
                  <a:srgbClr val="000000"/>
                </a:solidFill>
                <a:latin typeface="Calibri" panose="020F0502020204030204" pitchFamily="34" charset="0"/>
              </a:rPr>
              <a:t>Additionally, a main data processing node selection algorithm is designed, tested and implemented into the integrated FLD-</a:t>
            </a:r>
            <a:r>
              <a:rPr lang="en-US" b="0" i="0" u="none" strike="noStrike" baseline="0" dirty="0" err="1">
                <a:solidFill>
                  <a:srgbClr val="000000"/>
                </a:solidFill>
                <a:latin typeface="Calibri" panose="020F0502020204030204" pitchFamily="34" charset="0"/>
              </a:rPr>
              <a:t>LRDDoS</a:t>
            </a:r>
            <a:r>
              <a:rPr lang="en-US" b="0" i="0" u="none" strike="noStrike" baseline="0" dirty="0">
                <a:solidFill>
                  <a:srgbClr val="000000"/>
                </a:solidFill>
                <a:latin typeface="Calibri" panose="020F0502020204030204" pitchFamily="34" charset="0"/>
              </a:rPr>
              <a:t> software system. This ensures the highest possible accuracy for the classification process. Moreover, the data are stored using a decentralized model, and the computational time complexity is minimized.</a:t>
            </a:r>
            <a:r>
              <a:rPr lang="en-US" sz="1800" b="0" i="0" u="none" strike="noStrike" baseline="0" dirty="0">
                <a:solidFill>
                  <a:srgbClr val="000000"/>
                </a:solidFill>
                <a:latin typeface="Calibri" panose="020F0502020204030204" pitchFamily="34" charset="0"/>
              </a:rPr>
              <a:t> </a:t>
            </a:r>
          </a:p>
          <a:p>
            <a:endParaRPr lang="ro-RO" dirty="0"/>
          </a:p>
        </p:txBody>
      </p:sp>
    </p:spTree>
    <p:extLst>
      <p:ext uri="{BB962C8B-B14F-4D97-AF65-F5344CB8AC3E}">
        <p14:creationId xmlns:p14="http://schemas.microsoft.com/office/powerpoint/2010/main" val="2168155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2AADEC1D-9A10-C402-6B83-A17A1880C132}"/>
              </a:ext>
            </a:extLst>
          </p:cNvPr>
          <p:cNvSpPr>
            <a:spLocks noGrp="1"/>
          </p:cNvSpPr>
          <p:nvPr>
            <p:ph type="title"/>
          </p:nvPr>
        </p:nvSpPr>
        <p:spPr/>
        <p:txBody>
          <a:bodyPr>
            <a:normAutofit/>
          </a:bodyPr>
          <a:lstStyle/>
          <a:p>
            <a:r>
              <a:rPr lang="en-US" sz="3200" dirty="0"/>
              <a:t>”Federated Learning Detection of Low-Rate Distributed Denial of Service” (FLD-</a:t>
            </a:r>
            <a:r>
              <a:rPr lang="en-US" sz="3200" dirty="0" err="1"/>
              <a:t>LRDDoS</a:t>
            </a:r>
            <a:r>
              <a:rPr lang="en-US" sz="3200" dirty="0"/>
              <a:t>)</a:t>
            </a:r>
            <a:endParaRPr lang="ro-RO" sz="3200" dirty="0"/>
          </a:p>
        </p:txBody>
      </p:sp>
      <p:pic>
        <p:nvPicPr>
          <p:cNvPr id="5" name="Substituent conținut 4">
            <a:extLst>
              <a:ext uri="{FF2B5EF4-FFF2-40B4-BE49-F238E27FC236}">
                <a16:creationId xmlns:a16="http://schemas.microsoft.com/office/drawing/2014/main" id="{21995D3A-03DB-CED5-AA2B-0B52A86F79CE}"/>
              </a:ext>
            </a:extLst>
          </p:cNvPr>
          <p:cNvPicPr>
            <a:picLocks noGrp="1" noChangeAspect="1"/>
          </p:cNvPicPr>
          <p:nvPr>
            <p:ph idx="1"/>
          </p:nvPr>
        </p:nvPicPr>
        <p:blipFill>
          <a:blip r:embed="rId2"/>
          <a:stretch>
            <a:fillRect/>
          </a:stretch>
        </p:blipFill>
        <p:spPr>
          <a:xfrm>
            <a:off x="1631887" y="2276947"/>
            <a:ext cx="9080625" cy="4513152"/>
          </a:xfrm>
        </p:spPr>
      </p:pic>
    </p:spTree>
    <p:extLst>
      <p:ext uri="{BB962C8B-B14F-4D97-AF65-F5344CB8AC3E}">
        <p14:creationId xmlns:p14="http://schemas.microsoft.com/office/powerpoint/2010/main" val="40555411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D09ADA7-3361-D6B8-3651-E980B6CED8DB}"/>
              </a:ext>
            </a:extLst>
          </p:cNvPr>
          <p:cNvSpPr>
            <a:spLocks noGrp="1"/>
          </p:cNvSpPr>
          <p:nvPr>
            <p:ph type="title"/>
          </p:nvPr>
        </p:nvSpPr>
        <p:spPr/>
        <p:txBody>
          <a:bodyPr/>
          <a:lstStyle/>
          <a:p>
            <a:r>
              <a:rPr lang="ro-RO" dirty="0" err="1"/>
              <a:t>Stages</a:t>
            </a:r>
            <a:r>
              <a:rPr lang="ro-RO" dirty="0"/>
              <a:t> of </a:t>
            </a:r>
            <a:r>
              <a:rPr lang="ro-RO" dirty="0" err="1"/>
              <a:t>the</a:t>
            </a:r>
            <a:r>
              <a:rPr lang="ro-RO" dirty="0"/>
              <a:t> </a:t>
            </a:r>
            <a:r>
              <a:rPr lang="ro-RO" dirty="0" err="1"/>
              <a:t>process</a:t>
            </a:r>
            <a:r>
              <a:rPr lang="ro-RO" dirty="0"/>
              <a:t> (1)</a:t>
            </a:r>
          </a:p>
        </p:txBody>
      </p:sp>
      <p:sp>
        <p:nvSpPr>
          <p:cNvPr id="3" name="Substituent conținut 2">
            <a:extLst>
              <a:ext uri="{FF2B5EF4-FFF2-40B4-BE49-F238E27FC236}">
                <a16:creationId xmlns:a16="http://schemas.microsoft.com/office/drawing/2014/main" id="{78CACAED-1BA7-3FB4-09DF-C27493D09781}"/>
              </a:ext>
            </a:extLst>
          </p:cNvPr>
          <p:cNvSpPr>
            <a:spLocks noGrp="1"/>
          </p:cNvSpPr>
          <p:nvPr>
            <p:ph idx="1"/>
          </p:nvPr>
        </p:nvSpPr>
        <p:spPr/>
        <p:txBody>
          <a:bodyPr/>
          <a:lstStyle/>
          <a:p>
            <a:r>
              <a:rPr lang="ro-RO" sz="1800" dirty="0">
                <a:solidFill>
                  <a:srgbClr val="000000"/>
                </a:solidFill>
                <a:latin typeface="Calibri" panose="020F0502020204030204" pitchFamily="34" charset="0"/>
              </a:rPr>
              <a:t>T</a:t>
            </a:r>
            <a:r>
              <a:rPr lang="en-US" sz="1800" b="0" i="0" u="none" strike="noStrike" baseline="0" dirty="0">
                <a:solidFill>
                  <a:srgbClr val="000000"/>
                </a:solidFill>
                <a:latin typeface="Calibri" panose="020F0502020204030204" pitchFamily="34" charset="0"/>
              </a:rPr>
              <a:t>he raw data are used to create basic data packages, and the related data streams. Furthermore,</a:t>
            </a:r>
            <a:r>
              <a:rPr lang="ro-RO" sz="1800" b="0" i="0" u="none" strike="noStrike" baseline="0" dirty="0">
                <a:solidFill>
                  <a:srgbClr val="000000"/>
                </a:solidFill>
                <a:latin typeface="Calibri" panose="020F0502020204030204" pitchFamily="34" charset="0"/>
              </a:rPr>
              <a:t> </a:t>
            </a:r>
            <a:r>
              <a:rPr lang="en-US" sz="1800" b="0" i="0" u="none" strike="noStrike" baseline="0" dirty="0">
                <a:solidFill>
                  <a:srgbClr val="000000"/>
                </a:solidFill>
                <a:latin typeface="Calibri" panose="020F0502020204030204" pitchFamily="34" charset="0"/>
              </a:rPr>
              <a:t>the generated data streams are properly segmented. Moreover, the data goes through a</a:t>
            </a:r>
            <a:r>
              <a:rPr lang="ro-RO" sz="1800" b="0" i="0" u="none" strike="noStrike" baseline="0" dirty="0">
                <a:solidFill>
                  <a:srgbClr val="000000"/>
                </a:solidFill>
                <a:latin typeface="Calibri" panose="020F0502020204030204" pitchFamily="34" charset="0"/>
              </a:rPr>
              <a:t> </a:t>
            </a:r>
            <a:r>
              <a:rPr lang="en-US" sz="1800" b="0" i="0" u="none" strike="noStrike" baseline="0" dirty="0">
                <a:solidFill>
                  <a:srgbClr val="000000"/>
                </a:solidFill>
                <a:latin typeface="Calibri" panose="020F0502020204030204" pitchFamily="34" charset="0"/>
              </a:rPr>
              <a:t>consolidation process, which improves the computational efficiency of the respective data</a:t>
            </a:r>
            <a:r>
              <a:rPr lang="ro-RO" sz="1800" b="0" i="0" u="none" strike="noStrike" baseline="0" dirty="0">
                <a:solidFill>
                  <a:srgbClr val="000000"/>
                </a:solidFill>
                <a:latin typeface="Calibri" panose="020F0502020204030204" pitchFamily="34" charset="0"/>
              </a:rPr>
              <a:t> </a:t>
            </a:r>
            <a:r>
              <a:rPr lang="en-US" sz="1800" b="0" i="0" u="none" strike="noStrike" baseline="0" dirty="0">
                <a:solidFill>
                  <a:srgbClr val="000000"/>
                </a:solidFill>
                <a:latin typeface="Calibri" panose="020F0502020204030204" pitchFamily="34" charset="0"/>
              </a:rPr>
              <a:t>processing routines. The process outputs the required training dataset. </a:t>
            </a:r>
            <a:endParaRPr lang="ro-RO"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Initially, the relevant features are extracted and evaluated. We have experimentally determined that the </a:t>
            </a:r>
            <a:r>
              <a:rPr lang="en-US" sz="1800" b="0" i="0" u="none" strike="noStrike" baseline="0" dirty="0" err="1">
                <a:solidFill>
                  <a:srgbClr val="000000"/>
                </a:solidFill>
                <a:latin typeface="Calibri" panose="020F0502020204030204" pitchFamily="34" charset="0"/>
              </a:rPr>
              <a:t>LRDDoS</a:t>
            </a:r>
            <a:r>
              <a:rPr lang="en-US" sz="1800" b="0" i="0" u="none" strike="noStrike" baseline="0" dirty="0">
                <a:solidFill>
                  <a:srgbClr val="000000"/>
                </a:solidFill>
                <a:latin typeface="Calibri" panose="020F0502020204030204" pitchFamily="34" charset="0"/>
              </a:rPr>
              <a:t> attack patterns are defined by detectable data traffic burst models. This implies that the legitimate network data transfer presents a consistent and chronologically stable pattern, while </a:t>
            </a:r>
            <a:r>
              <a:rPr lang="en-US" sz="1800" b="0" i="0" u="none" strike="noStrike" baseline="0" dirty="0" err="1">
                <a:solidFill>
                  <a:srgbClr val="000000"/>
                </a:solidFill>
                <a:latin typeface="Calibri" panose="020F0502020204030204" pitchFamily="34" charset="0"/>
              </a:rPr>
              <a:t>LRDDoS</a:t>
            </a:r>
            <a:r>
              <a:rPr lang="en-US" sz="1800" b="0" i="0" u="none" strike="noStrike" baseline="0" dirty="0">
                <a:solidFill>
                  <a:srgbClr val="000000"/>
                </a:solidFill>
                <a:latin typeface="Calibri" panose="020F0502020204030204" pitchFamily="34" charset="0"/>
              </a:rPr>
              <a:t> patterns are featured by the mentioned data traffic bursts. </a:t>
            </a:r>
            <a:endParaRPr lang="ro-RO" sz="1800" dirty="0">
              <a:solidFill>
                <a:srgbClr val="000000"/>
              </a:solidFill>
              <a:latin typeface="Calibri" panose="020F0502020204030204" pitchFamily="34" charset="0"/>
            </a:endParaRPr>
          </a:p>
          <a:p>
            <a:r>
              <a:rPr lang="ro-RO" sz="1800" dirty="0" err="1">
                <a:solidFill>
                  <a:srgbClr val="000000"/>
                </a:solidFill>
                <a:latin typeface="Calibri" panose="020F0502020204030204" pitchFamily="34" charset="0"/>
              </a:rPr>
              <a:t>Thus</a:t>
            </a:r>
            <a:r>
              <a:rPr lang="ro-RO" sz="1800" dirty="0">
                <a:solidFill>
                  <a:srgbClr val="000000"/>
                </a:solidFill>
                <a:latin typeface="Calibri" panose="020F0502020204030204" pitchFamily="34" charset="0"/>
              </a:rPr>
              <a:t>, </a:t>
            </a:r>
            <a:r>
              <a:rPr lang="ro-RO" sz="1800" dirty="0" err="1">
                <a:solidFill>
                  <a:srgbClr val="000000"/>
                </a:solidFill>
                <a:latin typeface="Calibri" panose="020F0502020204030204" pitchFamily="34" charset="0"/>
              </a:rPr>
              <a:t>the</a:t>
            </a:r>
            <a:r>
              <a:rPr lang="ro-RO" sz="1800" dirty="0">
                <a:solidFill>
                  <a:srgbClr val="000000"/>
                </a:solidFill>
                <a:latin typeface="Calibri" panose="020F0502020204030204" pitchFamily="34" charset="0"/>
              </a:rPr>
              <a:t> IP data </a:t>
            </a:r>
            <a:r>
              <a:rPr lang="en-US" sz="1800" b="0" i="0" u="none" strike="noStrike" baseline="0" dirty="0">
                <a:solidFill>
                  <a:srgbClr val="000000"/>
                </a:solidFill>
                <a:latin typeface="Calibri" panose="020F0502020204030204" pitchFamily="34" charset="0"/>
              </a:rPr>
              <a:t>packets features may be statistically aggregated (DPSF) considering the following formula: </a:t>
            </a:r>
            <a:endParaRPr lang="ro-RO" dirty="0"/>
          </a:p>
        </p:txBody>
      </p:sp>
      <p:pic>
        <p:nvPicPr>
          <p:cNvPr id="5" name="Imagine 4">
            <a:extLst>
              <a:ext uri="{FF2B5EF4-FFF2-40B4-BE49-F238E27FC236}">
                <a16:creationId xmlns:a16="http://schemas.microsoft.com/office/drawing/2014/main" id="{58BA1F14-76FB-6F61-17A2-99EAF36BD8AF}"/>
              </a:ext>
            </a:extLst>
          </p:cNvPr>
          <p:cNvPicPr>
            <a:picLocks noChangeAspect="1"/>
          </p:cNvPicPr>
          <p:nvPr/>
        </p:nvPicPr>
        <p:blipFill>
          <a:blip r:embed="rId2"/>
          <a:stretch>
            <a:fillRect/>
          </a:stretch>
        </p:blipFill>
        <p:spPr>
          <a:xfrm>
            <a:off x="3687423" y="4965381"/>
            <a:ext cx="1757082" cy="367553"/>
          </a:xfrm>
          <a:prstGeom prst="rect">
            <a:avLst/>
          </a:prstGeom>
        </p:spPr>
      </p:pic>
    </p:spTree>
    <p:extLst>
      <p:ext uri="{BB962C8B-B14F-4D97-AF65-F5344CB8AC3E}">
        <p14:creationId xmlns:p14="http://schemas.microsoft.com/office/powerpoint/2010/main" val="2531435058"/>
      </p:ext>
    </p:extLst>
  </p:cSld>
  <p:clrMapOvr>
    <a:masterClrMapping/>
  </p:clrMapOvr>
</p:sld>
</file>

<file path=ppt/theme/theme1.xml><?xml version="1.0" encoding="utf-8"?>
<a:theme xmlns:a="http://schemas.openxmlformats.org/drawingml/2006/main" name="Trunchiere">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TM10001105[[fn=Trunchiere]]</Template>
  <TotalTime>1303</TotalTime>
  <Words>6853</Words>
  <Application>Microsoft Office PowerPoint</Application>
  <PresentationFormat>Ecran lat</PresentationFormat>
  <Paragraphs>181</Paragraphs>
  <Slides>48</Slides>
  <Notes>0</Notes>
  <HiddenSlides>0</HiddenSlides>
  <MMClips>0</MMClips>
  <ScaleCrop>false</ScaleCrop>
  <HeadingPairs>
    <vt:vector size="6" baseType="variant">
      <vt:variant>
        <vt:lpstr>Fonturi utilizate</vt:lpstr>
      </vt:variant>
      <vt:variant>
        <vt:i4>3</vt:i4>
      </vt:variant>
      <vt:variant>
        <vt:lpstr>Temă</vt:lpstr>
      </vt:variant>
      <vt:variant>
        <vt:i4>1</vt:i4>
      </vt:variant>
      <vt:variant>
        <vt:lpstr>Titluri diapozitive</vt:lpstr>
      </vt:variant>
      <vt:variant>
        <vt:i4>48</vt:i4>
      </vt:variant>
    </vt:vector>
  </HeadingPairs>
  <TitlesOfParts>
    <vt:vector size="52" baseType="lpstr">
      <vt:lpstr>Calibri</vt:lpstr>
      <vt:lpstr>Franklin Gothic Book</vt:lpstr>
      <vt:lpstr>inherit</vt:lpstr>
      <vt:lpstr>Trunchiere</vt:lpstr>
      <vt:lpstr>Perspectives Concerning Significant Conceptual and Practical Computer Science and Interdisciplinary Aspects </vt:lpstr>
      <vt:lpstr>Agenda</vt:lpstr>
      <vt:lpstr>Selection of papers (1)</vt:lpstr>
      <vt:lpstr>Selection of papers (2)</vt:lpstr>
      <vt:lpstr>Advanced management and security solutions for computer networks (1)</vt:lpstr>
      <vt:lpstr>Advanced management and security solutions for computer networks (2)</vt:lpstr>
      <vt:lpstr>”Federated Learning Detection of Low-Rate Distributed Denial of Service” (FLD-LRDDoS)</vt:lpstr>
      <vt:lpstr>”Federated Learning Detection of Low-Rate Distributed Denial of Service” (FLD-LRDDoS)</vt:lpstr>
      <vt:lpstr>Stages of the process (1)</vt:lpstr>
      <vt:lpstr>Stages of the process (2)</vt:lpstr>
      <vt:lpstr>Functional logic (1)</vt:lpstr>
      <vt:lpstr>Functional logic (2)</vt:lpstr>
      <vt:lpstr>Functional logic (3)</vt:lpstr>
      <vt:lpstr>Logical architecture of the neural network layers</vt:lpstr>
      <vt:lpstr>Experimental evaluation</vt:lpstr>
      <vt:lpstr>Numerical outcomes of the experimental evaluation</vt:lpstr>
      <vt:lpstr>Machine learning and artificial intelligence (1)</vt:lpstr>
      <vt:lpstr>Machine learning and artificial intelligence (2)</vt:lpstr>
      <vt:lpstr>Machine learning and artificial intelligence (3)</vt:lpstr>
      <vt:lpstr>Machine learning and artificial intelligence (4)</vt:lpstr>
      <vt:lpstr>Advanced data privacy and security models (1)</vt:lpstr>
      <vt:lpstr>Advanced data privacy and security models (2)</vt:lpstr>
      <vt:lpstr>Software solutions deployed over next generation infrastructures (1)</vt:lpstr>
      <vt:lpstr>Software solutions deployed over next generation infrastructures (2)</vt:lpstr>
      <vt:lpstr>Logical flow of the authentication process</vt:lpstr>
      <vt:lpstr>Architectural context of the integrated smart meters data management system</vt:lpstr>
      <vt:lpstr>Outcomes of the field trial</vt:lpstr>
      <vt:lpstr>Autonomous driving solutions (1)</vt:lpstr>
      <vt:lpstr>Autonomous driving solutions (2)</vt:lpstr>
      <vt:lpstr>Autonomous driving solutions (3)</vt:lpstr>
      <vt:lpstr>Experimental validation (1)</vt:lpstr>
      <vt:lpstr>Experimental validation (2)</vt:lpstr>
      <vt:lpstr>Experimental validation (3)</vt:lpstr>
      <vt:lpstr>Experimental validation – Outcomes (1)</vt:lpstr>
      <vt:lpstr>Experimental validation – Outcomes (2)</vt:lpstr>
      <vt:lpstr>Review Paper (1)</vt:lpstr>
      <vt:lpstr>Review Paper (2)</vt:lpstr>
      <vt:lpstr>Plans for career development – Didactic principles (1)</vt:lpstr>
      <vt:lpstr>Plans for career development – Didactic principles (2)</vt:lpstr>
      <vt:lpstr>Plans for career development – Didactic outcomes</vt:lpstr>
      <vt:lpstr>Current scientific activities (1)</vt:lpstr>
      <vt:lpstr>Current scientific activities (2)</vt:lpstr>
      <vt:lpstr>Current scientific activities (3)</vt:lpstr>
      <vt:lpstr>Prospective PhD Supervisor Career (1)</vt:lpstr>
      <vt:lpstr>Prospective PhD Supervisor Career (2)</vt:lpstr>
      <vt:lpstr>Prospective PhD Supervisor Career (3)</vt:lpstr>
      <vt:lpstr>Thank you for your kind attention!</vt:lpstr>
      <vt:lpstr>Questions and answers...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Răzvan Bocu</dc:creator>
  <cp:lastModifiedBy>Răzvan Bocu</cp:lastModifiedBy>
  <cp:revision>86</cp:revision>
  <dcterms:created xsi:type="dcterms:W3CDTF">2024-12-23T17:53:41Z</dcterms:created>
  <dcterms:modified xsi:type="dcterms:W3CDTF">2025-02-03T11:12:26Z</dcterms:modified>
</cp:coreProperties>
</file>